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erverZoom="100000" strictFirstAndLastChars="0" saveSubsetFonts="1" autoCompressPictures="0">
  <p:sldMasterIdLst>
    <p:sldMasterId id="2147483648" r:id="rId1"/>
    <p:sldMasterId id="2147483660" r:id="rId2"/>
  </p:sldMasterIdLst>
  <p:notesMasterIdLst>
    <p:notesMasterId r:id="rId15"/>
  </p:notesMasterIdLst>
  <p:handoutMasterIdLst>
    <p:handoutMasterId r:id="rId16"/>
  </p:handoutMasterIdLst>
  <p:sldIdLst>
    <p:sldId id="261" r:id="rId3"/>
    <p:sldId id="345" r:id="rId4"/>
    <p:sldId id="353" r:id="rId5"/>
    <p:sldId id="344" r:id="rId6"/>
    <p:sldId id="356" r:id="rId7"/>
    <p:sldId id="351" r:id="rId8"/>
    <p:sldId id="354" r:id="rId9"/>
    <p:sldId id="357" r:id="rId10"/>
    <p:sldId id="355" r:id="rId11"/>
    <p:sldId id="299" r:id="rId12"/>
    <p:sldId id="327" r:id="rId13"/>
    <p:sldId id="349" r:id="rId14"/>
  </p:sldIdLst>
  <p:sldSz cx="24384000" cy="13716000"/>
  <p:notesSz cx="6858000" cy="9144000"/>
  <p:defaultTextStyle>
    <a:defPPr>
      <a:defRPr lang="x-none"/>
    </a:defPPr>
    <a:lvl1pPr algn="l" defTabSz="825500" rtl="0" eaLnBrk="0" fontAlgn="base" hangingPunct="0">
      <a:spcBef>
        <a:spcPct val="0"/>
      </a:spcBef>
      <a:spcAft>
        <a:spcPct val="0"/>
      </a:spcAft>
      <a:defRPr sz="5000" kern="1200">
        <a:solidFill>
          <a:srgbClr val="000000"/>
        </a:solidFill>
        <a:latin typeface="Helvetica Light" charset="0"/>
        <a:ea typeface="Helvetica Light" charset="0"/>
        <a:cs typeface="Helvetica Light" charset="0"/>
        <a:sym typeface="Helvetica Light" charset="0"/>
      </a:defRPr>
    </a:lvl1pPr>
    <a:lvl2pPr marL="457200" indent="-228600" algn="l" defTabSz="825500" rtl="0" eaLnBrk="0" fontAlgn="base" hangingPunct="0">
      <a:spcBef>
        <a:spcPct val="0"/>
      </a:spcBef>
      <a:spcAft>
        <a:spcPct val="0"/>
      </a:spcAft>
      <a:defRPr sz="5000" kern="1200">
        <a:solidFill>
          <a:srgbClr val="000000"/>
        </a:solidFill>
        <a:latin typeface="Helvetica Light" charset="0"/>
        <a:ea typeface="Helvetica Light" charset="0"/>
        <a:cs typeface="Helvetica Light" charset="0"/>
        <a:sym typeface="Helvetica Light" charset="0"/>
      </a:defRPr>
    </a:lvl2pPr>
    <a:lvl3pPr marL="914400" indent="-457200" algn="l" defTabSz="825500" rtl="0" eaLnBrk="0" fontAlgn="base" hangingPunct="0">
      <a:spcBef>
        <a:spcPct val="0"/>
      </a:spcBef>
      <a:spcAft>
        <a:spcPct val="0"/>
      </a:spcAft>
      <a:defRPr sz="5000" kern="1200">
        <a:solidFill>
          <a:srgbClr val="000000"/>
        </a:solidFill>
        <a:latin typeface="Helvetica Light" charset="0"/>
        <a:ea typeface="Helvetica Light" charset="0"/>
        <a:cs typeface="Helvetica Light" charset="0"/>
        <a:sym typeface="Helvetica Light" charset="0"/>
      </a:defRPr>
    </a:lvl3pPr>
    <a:lvl4pPr marL="1371600" indent="-685800" algn="l" defTabSz="825500" rtl="0" eaLnBrk="0" fontAlgn="base" hangingPunct="0">
      <a:spcBef>
        <a:spcPct val="0"/>
      </a:spcBef>
      <a:spcAft>
        <a:spcPct val="0"/>
      </a:spcAft>
      <a:defRPr sz="5000" kern="1200">
        <a:solidFill>
          <a:srgbClr val="000000"/>
        </a:solidFill>
        <a:latin typeface="Helvetica Light" charset="0"/>
        <a:ea typeface="Helvetica Light" charset="0"/>
        <a:cs typeface="Helvetica Light" charset="0"/>
        <a:sym typeface="Helvetica Light" charset="0"/>
      </a:defRPr>
    </a:lvl4pPr>
    <a:lvl5pPr marL="1828800" indent="-914400" algn="l" defTabSz="825500" rtl="0" eaLnBrk="0" fontAlgn="base" hangingPunct="0">
      <a:spcBef>
        <a:spcPct val="0"/>
      </a:spcBef>
      <a:spcAft>
        <a:spcPct val="0"/>
      </a:spcAft>
      <a:defRPr sz="5000" kern="1200">
        <a:solidFill>
          <a:srgbClr val="000000"/>
        </a:solidFill>
        <a:latin typeface="Helvetica Light" charset="0"/>
        <a:ea typeface="Helvetica Light" charset="0"/>
        <a:cs typeface="Helvetica Light" charset="0"/>
        <a:sym typeface="Helvetica Light" charset="0"/>
      </a:defRPr>
    </a:lvl5pPr>
    <a:lvl6pPr marL="2286000" algn="l" defTabSz="914400" rtl="0" eaLnBrk="1" latinLnBrk="0" hangingPunct="1">
      <a:defRPr sz="5000" kern="1200">
        <a:solidFill>
          <a:srgbClr val="000000"/>
        </a:solidFill>
        <a:latin typeface="Helvetica Light" charset="0"/>
        <a:ea typeface="Helvetica Light" charset="0"/>
        <a:cs typeface="Helvetica Light" charset="0"/>
        <a:sym typeface="Helvetica Light" charset="0"/>
      </a:defRPr>
    </a:lvl6pPr>
    <a:lvl7pPr marL="2743200" algn="l" defTabSz="914400" rtl="0" eaLnBrk="1" latinLnBrk="0" hangingPunct="1">
      <a:defRPr sz="5000" kern="1200">
        <a:solidFill>
          <a:srgbClr val="000000"/>
        </a:solidFill>
        <a:latin typeface="Helvetica Light" charset="0"/>
        <a:ea typeface="Helvetica Light" charset="0"/>
        <a:cs typeface="Helvetica Light" charset="0"/>
        <a:sym typeface="Helvetica Light" charset="0"/>
      </a:defRPr>
    </a:lvl7pPr>
    <a:lvl8pPr marL="3200400" algn="l" defTabSz="914400" rtl="0" eaLnBrk="1" latinLnBrk="0" hangingPunct="1">
      <a:defRPr sz="5000" kern="1200">
        <a:solidFill>
          <a:srgbClr val="000000"/>
        </a:solidFill>
        <a:latin typeface="Helvetica Light" charset="0"/>
        <a:ea typeface="Helvetica Light" charset="0"/>
        <a:cs typeface="Helvetica Light" charset="0"/>
        <a:sym typeface="Helvetica Light" charset="0"/>
      </a:defRPr>
    </a:lvl8pPr>
    <a:lvl9pPr marL="3657600" algn="l" defTabSz="914400" rtl="0" eaLnBrk="1" latinLnBrk="0" hangingPunct="1">
      <a:defRPr sz="5000" kern="1200">
        <a:solidFill>
          <a:srgbClr val="000000"/>
        </a:solidFill>
        <a:latin typeface="Helvetica Light" charset="0"/>
        <a:ea typeface="Helvetica Light" charset="0"/>
        <a:cs typeface="Helvetica Light" charset="0"/>
        <a:sym typeface="Helvetica Light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4320">
          <p15:clr>
            <a:srgbClr val="A4A3A4"/>
          </p15:clr>
        </p15:guide>
        <p15:guide id="2" pos="76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931"/>
    <p:restoredTop sz="89831"/>
  </p:normalViewPr>
  <p:slideViewPr>
    <p:cSldViewPr>
      <p:cViewPr varScale="1">
        <p:scale>
          <a:sx n="35" d="100"/>
          <a:sy n="35" d="100"/>
        </p:scale>
        <p:origin x="1848" y="200"/>
      </p:cViewPr>
      <p:guideLst>
        <p:guide orient="horz" pos="4320"/>
        <p:guide pos="76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20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notesMaster" Target="notesMasters/notesMaster1.xml"/><Relationship Id="rId16" Type="http://schemas.openxmlformats.org/officeDocument/2006/relationships/handoutMaster" Target="handoutMasters/handout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1954E7F-389F-F549-BAA7-E61C0FA9B8AA}" type="doc">
      <dgm:prSet loTypeId="urn:microsoft.com/office/officeart/2005/8/layout/pList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163BDC4-E2AB-4D44-AD49-87BA4E834D42}">
      <dgm:prSet phldrT="[Text]"/>
      <dgm:spPr/>
      <dgm:t>
        <a:bodyPr/>
        <a:lstStyle/>
        <a:p>
          <a:r>
            <a:rPr lang="en-US" dirty="0" err="1" smtClean="0"/>
            <a:t>Fast.ai</a:t>
          </a:r>
          <a:r>
            <a:rPr lang="en-US" dirty="0" smtClean="0"/>
            <a:t> - Practical Deep Learning For Coders - Part 1</a:t>
          </a:r>
          <a:endParaRPr lang="en-US" dirty="0"/>
        </a:p>
      </dgm:t>
    </dgm:pt>
    <dgm:pt modelId="{AFE53A7C-37F3-0749-9A97-B558889BD7DB}" type="parTrans" cxnId="{B56D48B6-5C17-B64D-BCE9-8BDC65E74F85}">
      <dgm:prSet/>
      <dgm:spPr/>
      <dgm:t>
        <a:bodyPr/>
        <a:lstStyle/>
        <a:p>
          <a:endParaRPr lang="en-US"/>
        </a:p>
      </dgm:t>
    </dgm:pt>
    <dgm:pt modelId="{AB864E6D-F43C-D94F-976C-350B827AA685}" type="sibTrans" cxnId="{B56D48B6-5C17-B64D-BCE9-8BDC65E74F85}">
      <dgm:prSet/>
      <dgm:spPr/>
      <dgm:t>
        <a:bodyPr/>
        <a:lstStyle/>
        <a:p>
          <a:endParaRPr lang="en-US"/>
        </a:p>
      </dgm:t>
    </dgm:pt>
    <dgm:pt modelId="{FA7A6140-665D-B84A-8779-4DE7D227C3B0}">
      <dgm:prSet phldrT="[Text]"/>
      <dgm:spPr/>
      <dgm:t>
        <a:bodyPr/>
        <a:lstStyle/>
        <a:p>
          <a:r>
            <a:rPr lang="en-US" dirty="0" smtClean="0"/>
            <a:t>Stanford CS224n: NLP with Deep Learning</a:t>
          </a:r>
          <a:endParaRPr lang="en-US" dirty="0"/>
        </a:p>
      </dgm:t>
    </dgm:pt>
    <dgm:pt modelId="{7028005B-BDBE-0C43-8CF7-0358C506C13A}" type="parTrans" cxnId="{E8D02D9D-D6E8-264C-A551-06C8F87FF7AC}">
      <dgm:prSet/>
      <dgm:spPr/>
      <dgm:t>
        <a:bodyPr/>
        <a:lstStyle/>
        <a:p>
          <a:endParaRPr lang="en-US"/>
        </a:p>
      </dgm:t>
    </dgm:pt>
    <dgm:pt modelId="{B7D39CA4-0C63-CD44-A554-89220C4E5C84}" type="sibTrans" cxnId="{E8D02D9D-D6E8-264C-A551-06C8F87FF7AC}">
      <dgm:prSet/>
      <dgm:spPr/>
      <dgm:t>
        <a:bodyPr/>
        <a:lstStyle/>
        <a:p>
          <a:endParaRPr lang="en-US"/>
        </a:p>
      </dgm:t>
    </dgm:pt>
    <dgm:pt modelId="{26F7C67B-83BA-4D4B-B97F-F54106D8C7D0}" type="pres">
      <dgm:prSet presAssocID="{D1954E7F-389F-F549-BAA7-E61C0FA9B8AA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35EF23D-93E2-2A45-BB99-060B9A8005EC}" type="pres">
      <dgm:prSet presAssocID="{5163BDC4-E2AB-4D44-AD49-87BA4E834D42}" presName="compNode" presStyleCnt="0"/>
      <dgm:spPr/>
    </dgm:pt>
    <dgm:pt modelId="{ED017B92-7E62-A443-B246-8E6DFBC549E2}" type="pres">
      <dgm:prSet presAssocID="{5163BDC4-E2AB-4D44-AD49-87BA4E834D42}" presName="pict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3000" b="-23000"/>
          </a:stretch>
        </a:blipFill>
      </dgm:spPr>
    </dgm:pt>
    <dgm:pt modelId="{7B6D0386-BE0D-AD43-8100-981450AFBF74}" type="pres">
      <dgm:prSet presAssocID="{5163BDC4-E2AB-4D44-AD49-87BA4E834D42}" presName="textRect" presStyleLbl="revTx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7D0B9C2-9098-FC44-B405-63922CEBA1E2}" type="pres">
      <dgm:prSet presAssocID="{AB864E6D-F43C-D94F-976C-350B827AA685}" presName="sibTrans" presStyleLbl="sibTrans2D1" presStyleIdx="0" presStyleCnt="0"/>
      <dgm:spPr/>
      <dgm:t>
        <a:bodyPr/>
        <a:lstStyle/>
        <a:p>
          <a:endParaRPr lang="en-US"/>
        </a:p>
      </dgm:t>
    </dgm:pt>
    <dgm:pt modelId="{7240D510-ACF9-E140-AEB0-BD396576E3C9}" type="pres">
      <dgm:prSet presAssocID="{FA7A6140-665D-B84A-8779-4DE7D227C3B0}" presName="compNode" presStyleCnt="0"/>
      <dgm:spPr/>
    </dgm:pt>
    <dgm:pt modelId="{82091A16-620E-0D4E-A77A-836EBE81D42E}" type="pres">
      <dgm:prSet presAssocID="{FA7A6140-665D-B84A-8779-4DE7D227C3B0}" presName="pictRect" presStyleLbl="node1" presStyleIdx="1" presStyleCnt="2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</dgm:spPr>
    </dgm:pt>
    <dgm:pt modelId="{EFDAEBBA-F97E-CC48-A3A1-5E484E6EC861}" type="pres">
      <dgm:prSet presAssocID="{FA7A6140-665D-B84A-8779-4DE7D227C3B0}" presName="textRect" presStyleLbl="revTx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56D48B6-5C17-B64D-BCE9-8BDC65E74F85}" srcId="{D1954E7F-389F-F549-BAA7-E61C0FA9B8AA}" destId="{5163BDC4-E2AB-4D44-AD49-87BA4E834D42}" srcOrd="0" destOrd="0" parTransId="{AFE53A7C-37F3-0749-9A97-B558889BD7DB}" sibTransId="{AB864E6D-F43C-D94F-976C-350B827AA685}"/>
    <dgm:cxn modelId="{6CCCD30F-14DD-0C49-99F2-B8126C3994D1}" type="presOf" srcId="{D1954E7F-389F-F549-BAA7-E61C0FA9B8AA}" destId="{26F7C67B-83BA-4D4B-B97F-F54106D8C7D0}" srcOrd="0" destOrd="0" presId="urn:microsoft.com/office/officeart/2005/8/layout/pList1"/>
    <dgm:cxn modelId="{20EEA42E-F6AF-004A-85D8-18BB7D7C7351}" type="presOf" srcId="{AB864E6D-F43C-D94F-976C-350B827AA685}" destId="{57D0B9C2-9098-FC44-B405-63922CEBA1E2}" srcOrd="0" destOrd="0" presId="urn:microsoft.com/office/officeart/2005/8/layout/pList1"/>
    <dgm:cxn modelId="{E8D02D9D-D6E8-264C-A551-06C8F87FF7AC}" srcId="{D1954E7F-389F-F549-BAA7-E61C0FA9B8AA}" destId="{FA7A6140-665D-B84A-8779-4DE7D227C3B0}" srcOrd="1" destOrd="0" parTransId="{7028005B-BDBE-0C43-8CF7-0358C506C13A}" sibTransId="{B7D39CA4-0C63-CD44-A554-89220C4E5C84}"/>
    <dgm:cxn modelId="{434033F3-E90C-0148-B04B-DE66C580AE6E}" type="presOf" srcId="{5163BDC4-E2AB-4D44-AD49-87BA4E834D42}" destId="{7B6D0386-BE0D-AD43-8100-981450AFBF74}" srcOrd="0" destOrd="0" presId="urn:microsoft.com/office/officeart/2005/8/layout/pList1"/>
    <dgm:cxn modelId="{70B553F7-4B5A-F643-BC8E-E529A9D10980}" type="presOf" srcId="{FA7A6140-665D-B84A-8779-4DE7D227C3B0}" destId="{EFDAEBBA-F97E-CC48-A3A1-5E484E6EC861}" srcOrd="0" destOrd="0" presId="urn:microsoft.com/office/officeart/2005/8/layout/pList1"/>
    <dgm:cxn modelId="{65E87B5C-97A6-624E-8C5A-230644A315C1}" type="presParOf" srcId="{26F7C67B-83BA-4D4B-B97F-F54106D8C7D0}" destId="{435EF23D-93E2-2A45-BB99-060B9A8005EC}" srcOrd="0" destOrd="0" presId="urn:microsoft.com/office/officeart/2005/8/layout/pList1"/>
    <dgm:cxn modelId="{A4D8F8E4-F660-744D-B626-40F98C3E67D4}" type="presParOf" srcId="{435EF23D-93E2-2A45-BB99-060B9A8005EC}" destId="{ED017B92-7E62-A443-B246-8E6DFBC549E2}" srcOrd="0" destOrd="0" presId="urn:microsoft.com/office/officeart/2005/8/layout/pList1"/>
    <dgm:cxn modelId="{8BD406DE-1076-0146-ABF0-51A9A954B108}" type="presParOf" srcId="{435EF23D-93E2-2A45-BB99-060B9A8005EC}" destId="{7B6D0386-BE0D-AD43-8100-981450AFBF74}" srcOrd="1" destOrd="0" presId="urn:microsoft.com/office/officeart/2005/8/layout/pList1"/>
    <dgm:cxn modelId="{4C2A2537-9F5D-464A-8307-4B42CA64C43E}" type="presParOf" srcId="{26F7C67B-83BA-4D4B-B97F-F54106D8C7D0}" destId="{57D0B9C2-9098-FC44-B405-63922CEBA1E2}" srcOrd="1" destOrd="0" presId="urn:microsoft.com/office/officeart/2005/8/layout/pList1"/>
    <dgm:cxn modelId="{190B45CF-CFB5-0348-91A4-553DEAEAE5DC}" type="presParOf" srcId="{26F7C67B-83BA-4D4B-B97F-F54106D8C7D0}" destId="{7240D510-ACF9-E140-AEB0-BD396576E3C9}" srcOrd="2" destOrd="0" presId="urn:microsoft.com/office/officeart/2005/8/layout/pList1"/>
    <dgm:cxn modelId="{6112A56B-2F72-4B4D-A644-A4573F58D106}" type="presParOf" srcId="{7240D510-ACF9-E140-AEB0-BD396576E3C9}" destId="{82091A16-620E-0D4E-A77A-836EBE81D42E}" srcOrd="0" destOrd="0" presId="urn:microsoft.com/office/officeart/2005/8/layout/pList1"/>
    <dgm:cxn modelId="{3FACF5FF-57A6-B644-9F03-720AD534C324}" type="presParOf" srcId="{7240D510-ACF9-E140-AEB0-BD396576E3C9}" destId="{EFDAEBBA-F97E-CC48-A3A1-5E484E6EC861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017B92-7E62-A443-B246-8E6DFBC549E2}">
      <dsp:nvSpPr>
        <dsp:cNvPr id="0" name=""/>
        <dsp:cNvSpPr/>
      </dsp:nvSpPr>
      <dsp:spPr>
        <a:xfrm>
          <a:off x="3247856" y="3028"/>
          <a:ext cx="7012234" cy="4831429"/>
        </a:xfrm>
        <a:prstGeom prst="round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3000" b="-23000"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B6D0386-BE0D-AD43-8100-981450AFBF74}">
      <dsp:nvSpPr>
        <dsp:cNvPr id="0" name=""/>
        <dsp:cNvSpPr/>
      </dsp:nvSpPr>
      <dsp:spPr>
        <a:xfrm>
          <a:off x="3247856" y="4834457"/>
          <a:ext cx="7012234" cy="26015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1160" tIns="391160" rIns="391160" bIns="0" numCol="1" spcCol="1270" anchor="t" anchorCtr="0">
          <a:noAutofit/>
        </a:bodyPr>
        <a:lstStyle/>
        <a:p>
          <a:pPr lvl="0" algn="ctr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500" kern="1200" dirty="0" err="1" smtClean="0"/>
            <a:t>Fast.ai</a:t>
          </a:r>
          <a:r>
            <a:rPr lang="en-US" sz="5500" kern="1200" dirty="0" smtClean="0"/>
            <a:t> - Practical Deep Learning For Coders - Part 1</a:t>
          </a:r>
          <a:endParaRPr lang="en-US" sz="5500" kern="1200" dirty="0"/>
        </a:p>
      </dsp:txBody>
      <dsp:txXfrm>
        <a:off x="3247856" y="4834457"/>
        <a:ext cx="7012234" cy="2601539"/>
      </dsp:txXfrm>
    </dsp:sp>
    <dsp:sp modelId="{82091A16-620E-0D4E-A77A-836EBE81D42E}">
      <dsp:nvSpPr>
        <dsp:cNvPr id="0" name=""/>
        <dsp:cNvSpPr/>
      </dsp:nvSpPr>
      <dsp:spPr>
        <a:xfrm>
          <a:off x="10961609" y="3028"/>
          <a:ext cx="7012234" cy="4831429"/>
        </a:xfrm>
        <a:prstGeom prst="round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FDAEBBA-F97E-CC48-A3A1-5E484E6EC861}">
      <dsp:nvSpPr>
        <dsp:cNvPr id="0" name=""/>
        <dsp:cNvSpPr/>
      </dsp:nvSpPr>
      <dsp:spPr>
        <a:xfrm>
          <a:off x="10961609" y="4834457"/>
          <a:ext cx="7012234" cy="26015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1160" tIns="391160" rIns="391160" bIns="0" numCol="1" spcCol="1270" anchor="t" anchorCtr="0">
          <a:noAutofit/>
        </a:bodyPr>
        <a:lstStyle/>
        <a:p>
          <a:pPr lvl="0" algn="ctr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500" kern="1200" dirty="0" smtClean="0"/>
            <a:t>Stanford CS224n: NLP with Deep Learning</a:t>
          </a:r>
          <a:endParaRPr lang="en-US" sz="5500" kern="1200" dirty="0"/>
        </a:p>
      </dsp:txBody>
      <dsp:txXfrm>
        <a:off x="10961609" y="4834457"/>
        <a:ext cx="7012234" cy="260153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>
              <a:defRPr sz="1200"/>
            </a:lvl1pPr>
          </a:lstStyle>
          <a:p>
            <a:endParaRPr lang="en-US" altLang="x-none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>
              <a:defRPr sz="1200"/>
            </a:lvl1pPr>
          </a:lstStyle>
          <a:p>
            <a:fld id="{D4BA05A0-3789-784B-AE5E-3F4133E72A13}" type="datetimeFigureOut">
              <a:rPr lang="en-US" altLang="x-none"/>
              <a:pPr/>
              <a:t>8/3/18</a:t>
            </a:fld>
            <a:endParaRPr lang="en-US" altLang="x-non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>
              <a:defRPr sz="1200"/>
            </a:lvl1pPr>
          </a:lstStyle>
          <a:p>
            <a:endParaRPr lang="en-US" altLang="x-non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>
              <a:defRPr sz="1200"/>
            </a:lvl1pPr>
          </a:lstStyle>
          <a:p>
            <a:fld id="{F4C08422-A46E-2A46-B1E7-000E482604F2}" type="slidenum">
              <a:rPr lang="en-US" altLang="x-none"/>
              <a:pPr/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Rectangle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050" name="Rectangle 2"/>
          <p:cNvSpPr>
            <a:spLocks noGrp="1"/>
          </p:cNvSpPr>
          <p:nvPr>
            <p:ph type="body" sz="quarter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x-none" altLang="x-none" noProof="0" smtClean="0">
                <a:sym typeface="Helvetica Neue" charset="0"/>
              </a:rPr>
              <a:t>Click to edit Master text styles</a:t>
            </a:r>
          </a:p>
          <a:p>
            <a:pPr lvl="1"/>
            <a:r>
              <a:rPr lang="x-none" altLang="x-none" noProof="0" smtClean="0">
                <a:sym typeface="Helvetica Neue" charset="0"/>
              </a:rPr>
              <a:t>Second level</a:t>
            </a:r>
          </a:p>
          <a:p>
            <a:pPr lvl="2"/>
            <a:r>
              <a:rPr lang="x-none" altLang="x-none" noProof="0" smtClean="0">
                <a:sym typeface="Helvetica Neue" charset="0"/>
              </a:rPr>
              <a:t>Third level</a:t>
            </a:r>
          </a:p>
          <a:p>
            <a:pPr lvl="3"/>
            <a:r>
              <a:rPr lang="x-none" altLang="x-none" noProof="0" smtClean="0">
                <a:sym typeface="Helvetica Neue" charset="0"/>
              </a:rPr>
              <a:t>Fourth level</a:t>
            </a:r>
          </a:p>
          <a:p>
            <a:pPr lvl="4"/>
            <a:r>
              <a:rPr lang="x-none" altLang="x-none" noProof="0" smtClean="0">
                <a:sym typeface="Helvetica Neue" charset="0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lnSpc>
        <a:spcPct val="117000"/>
      </a:lnSpc>
      <a:spcBef>
        <a:spcPct val="0"/>
      </a:spcBef>
      <a:spcAft>
        <a:spcPct val="0"/>
      </a:spcAft>
      <a:defRPr sz="2200" kern="1200">
        <a:solidFill>
          <a:srgbClr val="000000"/>
        </a:solidFill>
        <a:latin typeface="Helvetica Neue" charset="0"/>
        <a:ea typeface="Helvetica Neue" charset="0"/>
        <a:cs typeface="Helvetica Neue" charset="0"/>
        <a:sym typeface="Helvetica Neue" charset="0"/>
      </a:defRPr>
    </a:lvl1pPr>
    <a:lvl2pPr indent="228600" algn="l" defTabSz="457200" rtl="0" eaLnBrk="0" fontAlgn="base" hangingPunct="0">
      <a:lnSpc>
        <a:spcPct val="117000"/>
      </a:lnSpc>
      <a:spcBef>
        <a:spcPct val="0"/>
      </a:spcBef>
      <a:spcAft>
        <a:spcPct val="0"/>
      </a:spcAft>
      <a:defRPr sz="2200" kern="1200">
        <a:solidFill>
          <a:srgbClr val="000000"/>
        </a:solidFill>
        <a:latin typeface="Helvetica Neue" charset="0"/>
        <a:ea typeface="Helvetica Neue" charset="0"/>
        <a:cs typeface="Helvetica Neue" charset="0"/>
        <a:sym typeface="Helvetica Neue" charset="0"/>
      </a:defRPr>
    </a:lvl2pPr>
    <a:lvl3pPr indent="457200" algn="l" defTabSz="457200" rtl="0" eaLnBrk="0" fontAlgn="base" hangingPunct="0">
      <a:lnSpc>
        <a:spcPct val="117000"/>
      </a:lnSpc>
      <a:spcBef>
        <a:spcPct val="0"/>
      </a:spcBef>
      <a:spcAft>
        <a:spcPct val="0"/>
      </a:spcAft>
      <a:defRPr sz="2200" kern="1200">
        <a:solidFill>
          <a:srgbClr val="000000"/>
        </a:solidFill>
        <a:latin typeface="Helvetica Neue" charset="0"/>
        <a:ea typeface="Helvetica Neue" charset="0"/>
        <a:cs typeface="Helvetica Neue" charset="0"/>
        <a:sym typeface="Helvetica Neue" charset="0"/>
      </a:defRPr>
    </a:lvl3pPr>
    <a:lvl4pPr indent="685800" algn="l" defTabSz="457200" rtl="0" eaLnBrk="0" fontAlgn="base" hangingPunct="0">
      <a:lnSpc>
        <a:spcPct val="117000"/>
      </a:lnSpc>
      <a:spcBef>
        <a:spcPct val="0"/>
      </a:spcBef>
      <a:spcAft>
        <a:spcPct val="0"/>
      </a:spcAft>
      <a:defRPr sz="2200" kern="1200">
        <a:solidFill>
          <a:srgbClr val="000000"/>
        </a:solidFill>
        <a:latin typeface="Helvetica Neue" charset="0"/>
        <a:ea typeface="Helvetica Neue" charset="0"/>
        <a:cs typeface="Helvetica Neue" charset="0"/>
        <a:sym typeface="Helvetica Neue" charset="0"/>
      </a:defRPr>
    </a:lvl4pPr>
    <a:lvl5pPr indent="914400" algn="l" defTabSz="457200" rtl="0" eaLnBrk="0" fontAlgn="base" hangingPunct="0">
      <a:lnSpc>
        <a:spcPct val="117000"/>
      </a:lnSpc>
      <a:spcBef>
        <a:spcPct val="0"/>
      </a:spcBef>
      <a:spcAft>
        <a:spcPct val="0"/>
      </a:spcAft>
      <a:defRPr sz="2200" kern="1200">
        <a:solidFill>
          <a:srgbClr val="000000"/>
        </a:solidFill>
        <a:latin typeface="Helvetica Neue" charset="0"/>
        <a:ea typeface="Helvetica Neue" charset="0"/>
        <a:cs typeface="Helvetica Neue" charset="0"/>
        <a:sym typeface="Helvetica Neue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0" fontAlgn="base" latinLnBrk="0" hangingPunct="0">
              <a:lnSpc>
                <a:spcPct val="117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x-none" dirty="0" smtClean="0"/>
              <a:t>AI6 Registration Form: https://</a:t>
            </a:r>
            <a:r>
              <a:rPr lang="en-US" altLang="x-none" dirty="0" err="1" smtClean="0"/>
              <a:t>docs.google.com</a:t>
            </a:r>
            <a:r>
              <a:rPr lang="en-US" altLang="x-none" dirty="0" smtClean="0"/>
              <a:t>/forms/d/e/1FAIpQLSd0wx35dx1NJI2C_ciyzoplneu1igltvEACI5KLN6FPWrhO8w/</a:t>
            </a:r>
            <a:r>
              <a:rPr lang="en-US" altLang="x-none" dirty="0" err="1" smtClean="0"/>
              <a:t>viewform</a:t>
            </a:r>
            <a:endParaRPr lang="x-none" altLang="x-none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21739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Shape 1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</p:spPr>
        <p:txBody>
          <a:bodyPr lIns="91425" tIns="91425" rIns="91425" bIns="91425">
            <a:noAutofit/>
          </a:bodyPr>
          <a:lstStyle/>
          <a:p>
            <a:pPr eaLnBrk="1"/>
            <a:endParaRPr lang="x-none" altLang="x-none"/>
          </a:p>
        </p:txBody>
      </p:sp>
    </p:spTree>
    <p:extLst>
      <p:ext uri="{BB962C8B-B14F-4D97-AF65-F5344CB8AC3E}">
        <p14:creationId xmlns:p14="http://schemas.microsoft.com/office/powerpoint/2010/main" val="3882790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Shape 1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</p:spPr>
        <p:txBody>
          <a:bodyPr lIns="91425" tIns="91425" rIns="91425" bIns="91425">
            <a:noAutofit/>
          </a:bodyPr>
          <a:lstStyle/>
          <a:p>
            <a:pPr eaLnBrk="1"/>
            <a:r>
              <a:rPr lang="en-US" altLang="x-none" dirty="0" smtClean="0"/>
              <a:t>Syllabus:</a:t>
            </a:r>
            <a:r>
              <a:rPr lang="en-US" altLang="x-none" baseline="0" dirty="0" smtClean="0"/>
              <a:t> http://</a:t>
            </a:r>
            <a:r>
              <a:rPr lang="en-US" altLang="x-none" baseline="0" dirty="0" err="1" smtClean="0"/>
              <a:t>web.stanford.edu</a:t>
            </a:r>
            <a:r>
              <a:rPr lang="en-US" altLang="x-none" baseline="0" dirty="0" smtClean="0"/>
              <a:t>/class/cs224n/</a:t>
            </a:r>
            <a:r>
              <a:rPr lang="en-US" altLang="x-none" baseline="0" dirty="0" err="1" smtClean="0"/>
              <a:t>syllabus.html</a:t>
            </a:r>
            <a:endParaRPr lang="en-US" altLang="x-none" baseline="0" smtClean="0"/>
          </a:p>
          <a:p>
            <a:pPr eaLnBrk="1"/>
            <a:endParaRPr lang="x-none" altLang="x-none"/>
          </a:p>
        </p:txBody>
      </p:sp>
    </p:spTree>
    <p:extLst>
      <p:ext uri="{BB962C8B-B14F-4D97-AF65-F5344CB8AC3E}">
        <p14:creationId xmlns:p14="http://schemas.microsoft.com/office/powerpoint/2010/main" val="14343299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Shape 1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</p:spPr>
        <p:txBody>
          <a:bodyPr lIns="91425" tIns="91425" rIns="91425" bIns="91425">
            <a:noAutofit/>
          </a:bodyPr>
          <a:lstStyle/>
          <a:p>
            <a:pPr eaLnBrk="1"/>
            <a:endParaRPr lang="x-none" altLang="x-none"/>
          </a:p>
        </p:txBody>
      </p:sp>
    </p:spTree>
    <p:extLst>
      <p:ext uri="{BB962C8B-B14F-4D97-AF65-F5344CB8AC3E}">
        <p14:creationId xmlns:p14="http://schemas.microsoft.com/office/powerpoint/2010/main" val="9236067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Shape 1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</p:spPr>
        <p:txBody>
          <a:bodyPr lIns="91425" tIns="91425" rIns="91425" bIns="91425">
            <a:noAutofit/>
          </a:bodyPr>
          <a:lstStyle/>
          <a:p>
            <a:pPr eaLnBrk="1"/>
            <a:endParaRPr lang="x-none" altLang="x-none"/>
          </a:p>
        </p:txBody>
      </p:sp>
    </p:spTree>
    <p:extLst>
      <p:ext uri="{BB962C8B-B14F-4D97-AF65-F5344CB8AC3E}">
        <p14:creationId xmlns:p14="http://schemas.microsoft.com/office/powerpoint/2010/main" val="7551284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Shape 1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</p:spPr>
        <p:txBody>
          <a:bodyPr lIns="91425" tIns="91425" rIns="91425" bIns="91425">
            <a:noAutofit/>
          </a:bodyPr>
          <a:lstStyle/>
          <a:p>
            <a:pPr eaLnBrk="1"/>
            <a:endParaRPr lang="x-none" altLang="x-none" dirty="0"/>
          </a:p>
        </p:txBody>
      </p:sp>
    </p:spTree>
    <p:extLst>
      <p:ext uri="{BB962C8B-B14F-4D97-AF65-F5344CB8AC3E}">
        <p14:creationId xmlns:p14="http://schemas.microsoft.com/office/powerpoint/2010/main" val="15360451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Shape 1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</p:spPr>
        <p:txBody>
          <a:bodyPr lIns="91425" tIns="91425" rIns="91425" bIns="91425">
            <a:noAutofit/>
          </a:bodyPr>
          <a:lstStyle/>
          <a:p>
            <a:pPr eaLnBrk="1"/>
            <a:r>
              <a:rPr lang="en-US" altLang="x-none" dirty="0" smtClean="0"/>
              <a:t>AI6 Registration Form: https://</a:t>
            </a:r>
            <a:r>
              <a:rPr lang="en-US" altLang="x-none" dirty="0" err="1" smtClean="0"/>
              <a:t>docs.google.com</a:t>
            </a:r>
            <a:r>
              <a:rPr lang="en-US" altLang="x-none" dirty="0" smtClean="0"/>
              <a:t>/forms/d/e/1FAIpQLSd0wx35dx1NJI2C_ciyzoplneu1igltvEACI5KLN6FPWrhO8w/</a:t>
            </a:r>
            <a:r>
              <a:rPr lang="en-US" altLang="x-none" dirty="0" err="1" smtClean="0"/>
              <a:t>viewform</a:t>
            </a:r>
            <a:endParaRPr lang="x-none" altLang="x-none" dirty="0"/>
          </a:p>
        </p:txBody>
      </p:sp>
    </p:spTree>
    <p:extLst>
      <p:ext uri="{BB962C8B-B14F-4D97-AF65-F5344CB8AC3E}">
        <p14:creationId xmlns:p14="http://schemas.microsoft.com/office/powerpoint/2010/main" val="3059677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Shape 1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</p:spPr>
        <p:txBody>
          <a:bodyPr lIns="91425" tIns="91425" rIns="91425" bIns="91425">
            <a:noAutofit/>
          </a:bodyPr>
          <a:lstStyle/>
          <a:p>
            <a:pPr eaLnBrk="1"/>
            <a:endParaRPr lang="x-none" altLang="x-none"/>
          </a:p>
        </p:txBody>
      </p:sp>
    </p:spTree>
    <p:extLst>
      <p:ext uri="{BB962C8B-B14F-4D97-AF65-F5344CB8AC3E}">
        <p14:creationId xmlns:p14="http://schemas.microsoft.com/office/powerpoint/2010/main" val="18931641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Shape 1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</p:spPr>
        <p:txBody>
          <a:bodyPr lIns="91425" tIns="91425" rIns="91425" bIns="91425">
            <a:noAutofit/>
          </a:bodyPr>
          <a:lstStyle/>
          <a:p>
            <a:pPr eaLnBrk="1"/>
            <a:r>
              <a:rPr lang="en-US" altLang="x-none" dirty="0" smtClean="0"/>
              <a:t>AI6 Registration Form: https://</a:t>
            </a:r>
            <a:r>
              <a:rPr lang="en-US" altLang="x-none" dirty="0" err="1" smtClean="0"/>
              <a:t>docs.google.com</a:t>
            </a:r>
            <a:r>
              <a:rPr lang="en-US" altLang="x-none" dirty="0" smtClean="0"/>
              <a:t>/forms/d/e/1FAIpQLSd0wx35dx1NJI2C_ciyzoplneu1igltvEACI5KLN6FPWrhO8w/</a:t>
            </a:r>
            <a:r>
              <a:rPr lang="en-US" altLang="x-none" dirty="0" err="1" smtClean="0"/>
              <a:t>viewform</a:t>
            </a:r>
            <a:endParaRPr lang="x-none" altLang="x-none" dirty="0"/>
          </a:p>
        </p:txBody>
      </p:sp>
    </p:spTree>
    <p:extLst>
      <p:ext uri="{BB962C8B-B14F-4D97-AF65-F5344CB8AC3E}">
        <p14:creationId xmlns:p14="http://schemas.microsoft.com/office/powerpoint/2010/main" val="10742457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Shape 1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</p:spPr>
        <p:txBody>
          <a:bodyPr lIns="91425" tIns="91425" rIns="91425" bIns="91425">
            <a:noAutofit/>
          </a:bodyPr>
          <a:lstStyle/>
          <a:p>
            <a:pPr eaLnBrk="1"/>
            <a:r>
              <a:rPr lang="en-US" altLang="x-none" dirty="0" smtClean="0"/>
              <a:t>AI6 Registration Form: https://</a:t>
            </a:r>
            <a:r>
              <a:rPr lang="en-US" altLang="x-none" dirty="0" err="1" smtClean="0"/>
              <a:t>docs.google.com</a:t>
            </a:r>
            <a:r>
              <a:rPr lang="en-US" altLang="x-none" dirty="0" smtClean="0"/>
              <a:t>/forms/d/e/1FAIpQLSd0wx35dx1NJI2C_ciyzoplneu1igltvEACI5KLN6FPWrhO8w/</a:t>
            </a:r>
            <a:r>
              <a:rPr lang="en-US" altLang="x-none" dirty="0" err="1" smtClean="0"/>
              <a:t>viewform</a:t>
            </a:r>
            <a:endParaRPr lang="x-none" altLang="x-none" dirty="0"/>
          </a:p>
        </p:txBody>
      </p:sp>
    </p:spTree>
    <p:extLst>
      <p:ext uri="{BB962C8B-B14F-4D97-AF65-F5344CB8AC3E}">
        <p14:creationId xmlns:p14="http://schemas.microsoft.com/office/powerpoint/2010/main" val="16757616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Shape 1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</p:spPr>
        <p:txBody>
          <a:bodyPr lIns="91425" tIns="91425" rIns="91425" bIns="91425">
            <a:noAutofit/>
          </a:bodyPr>
          <a:lstStyle/>
          <a:p>
            <a:pPr eaLnBrk="1"/>
            <a:endParaRPr lang="x-none" altLang="x-none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0" y="2244725"/>
            <a:ext cx="18288000" cy="47752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8000" y="7204075"/>
            <a:ext cx="18288000" cy="33115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12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8326D7-EDFA-2F44-A5D5-1AA5CFA94061}" type="slidenum">
              <a:rPr lang="x-none" altLang="x-none"/>
              <a:pPr/>
              <a:t>‹#›</a:t>
            </a:fld>
            <a:endParaRPr lang="x-none" altLang="x-none"/>
          </a:p>
        </p:txBody>
      </p:sp>
    </p:spTree>
    <p:extLst>
      <p:ext uri="{BB962C8B-B14F-4D97-AF65-F5344CB8AC3E}">
        <p14:creationId xmlns:p14="http://schemas.microsoft.com/office/powerpoint/2010/main" val="10714980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2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D1E39A1-CB93-A64B-BB9D-7A2D066781CC}" type="slidenum">
              <a:rPr lang="x-none" altLang="x-none"/>
              <a:pPr/>
              <a:t>‹#›</a:t>
            </a:fld>
            <a:endParaRPr lang="x-none" altLang="x-none"/>
          </a:p>
        </p:txBody>
      </p:sp>
    </p:spTree>
    <p:extLst>
      <p:ext uri="{BB962C8B-B14F-4D97-AF65-F5344CB8AC3E}">
        <p14:creationId xmlns:p14="http://schemas.microsoft.com/office/powerpoint/2010/main" val="16164097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7443450" y="952500"/>
            <a:ext cx="5251450" cy="114935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89100" y="952500"/>
            <a:ext cx="15601950" cy="114935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2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EF2EBC4-26FD-6B40-B492-ECF90457486B}" type="slidenum">
              <a:rPr lang="x-none" altLang="x-none"/>
              <a:pPr/>
              <a:t>‹#›</a:t>
            </a:fld>
            <a:endParaRPr lang="x-none" altLang="x-none"/>
          </a:p>
        </p:txBody>
      </p:sp>
    </p:spTree>
    <p:extLst>
      <p:ext uri="{BB962C8B-B14F-4D97-AF65-F5344CB8AC3E}">
        <p14:creationId xmlns:p14="http://schemas.microsoft.com/office/powerpoint/2010/main" val="13308194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0" y="2244725"/>
            <a:ext cx="18288000" cy="47752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8000" y="7204075"/>
            <a:ext cx="18288000" cy="33115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12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C8FF356-64BA-B84E-A3FC-44BB55A7A0E4}" type="slidenum">
              <a:rPr lang="x-none" altLang="x-none"/>
              <a:pPr/>
              <a:t>‹#›</a:t>
            </a:fld>
            <a:endParaRPr lang="x-none" altLang="x-none"/>
          </a:p>
        </p:txBody>
      </p:sp>
    </p:spTree>
    <p:extLst>
      <p:ext uri="{BB962C8B-B14F-4D97-AF65-F5344CB8AC3E}">
        <p14:creationId xmlns:p14="http://schemas.microsoft.com/office/powerpoint/2010/main" val="10397916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89100" y="952500"/>
            <a:ext cx="21005800" cy="2286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89100" y="3238500"/>
            <a:ext cx="21005800" cy="92075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2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92DDAF-503D-C14F-8BC7-7EB0A682BB29}" type="slidenum">
              <a:rPr lang="x-none" altLang="x-none"/>
              <a:pPr/>
              <a:t>‹#›</a:t>
            </a:fld>
            <a:endParaRPr lang="x-none" altLang="x-none"/>
          </a:p>
        </p:txBody>
      </p:sp>
    </p:spTree>
    <p:extLst>
      <p:ext uri="{BB962C8B-B14F-4D97-AF65-F5344CB8AC3E}">
        <p14:creationId xmlns:p14="http://schemas.microsoft.com/office/powerpoint/2010/main" val="17034561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3700" y="3419475"/>
            <a:ext cx="21031200" cy="5705475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63700" y="9178925"/>
            <a:ext cx="21031200" cy="30003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12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A884E0-DB1B-4147-9733-15E0E53E9326}" type="slidenum">
              <a:rPr lang="x-none" altLang="x-none"/>
              <a:pPr/>
              <a:t>‹#›</a:t>
            </a:fld>
            <a:endParaRPr lang="x-none" altLang="x-none"/>
          </a:p>
        </p:txBody>
      </p:sp>
    </p:spTree>
    <p:extLst>
      <p:ext uri="{BB962C8B-B14F-4D97-AF65-F5344CB8AC3E}">
        <p14:creationId xmlns:p14="http://schemas.microsoft.com/office/powerpoint/2010/main" val="188313254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89100" y="952500"/>
            <a:ext cx="21005800" cy="2286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89100" y="3238500"/>
            <a:ext cx="10426700" cy="92075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268200" y="3238500"/>
            <a:ext cx="10426700" cy="92075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12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5897AE7-8BFB-C447-A9D9-9A469D18E819}" type="slidenum">
              <a:rPr lang="x-none" altLang="x-none"/>
              <a:pPr/>
              <a:t>‹#›</a:t>
            </a:fld>
            <a:endParaRPr lang="x-none" altLang="x-none"/>
          </a:p>
        </p:txBody>
      </p:sp>
    </p:spTree>
    <p:extLst>
      <p:ext uri="{BB962C8B-B14F-4D97-AF65-F5344CB8AC3E}">
        <p14:creationId xmlns:p14="http://schemas.microsoft.com/office/powerpoint/2010/main" val="1946439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5" y="730250"/>
            <a:ext cx="21031200" cy="2651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9575" y="3362325"/>
            <a:ext cx="10315575" cy="164782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79575" y="5010150"/>
            <a:ext cx="10315575" cy="73691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344400" y="3362325"/>
            <a:ext cx="10366375" cy="164782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344400" y="5010150"/>
            <a:ext cx="10366375" cy="73691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12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2FA90A-C246-374C-914C-AE35FE69A481}" type="slidenum">
              <a:rPr lang="x-none" altLang="x-none"/>
              <a:pPr/>
              <a:t>‹#›</a:t>
            </a:fld>
            <a:endParaRPr lang="x-none" altLang="x-none"/>
          </a:p>
        </p:txBody>
      </p:sp>
    </p:spTree>
    <p:extLst>
      <p:ext uri="{BB962C8B-B14F-4D97-AF65-F5344CB8AC3E}">
        <p14:creationId xmlns:p14="http://schemas.microsoft.com/office/powerpoint/2010/main" val="76256737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89100" y="952500"/>
            <a:ext cx="21005800" cy="2286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12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CBAD704-8B70-4349-A30A-A3C690D602AB}" type="slidenum">
              <a:rPr lang="x-none" altLang="x-none"/>
              <a:pPr/>
              <a:t>‹#›</a:t>
            </a:fld>
            <a:endParaRPr lang="x-none" altLang="x-none"/>
          </a:p>
        </p:txBody>
      </p:sp>
    </p:spTree>
    <p:extLst>
      <p:ext uri="{BB962C8B-B14F-4D97-AF65-F5344CB8AC3E}">
        <p14:creationId xmlns:p14="http://schemas.microsoft.com/office/powerpoint/2010/main" val="28746632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EB47AD3D-C763-0C4A-AB23-4B0BA3C0494E}" type="slidenum">
              <a:rPr lang="x-none" altLang="x-none"/>
              <a:pPr/>
              <a:t>‹#›</a:t>
            </a:fld>
            <a:endParaRPr lang="x-none" altLang="x-none"/>
          </a:p>
        </p:txBody>
      </p:sp>
    </p:spTree>
    <p:extLst>
      <p:ext uri="{BB962C8B-B14F-4D97-AF65-F5344CB8AC3E}">
        <p14:creationId xmlns:p14="http://schemas.microsoft.com/office/powerpoint/2010/main" val="10620662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5" y="914400"/>
            <a:ext cx="7864475" cy="32004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366375" y="1974850"/>
            <a:ext cx="12344400" cy="9747250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5" y="4114800"/>
            <a:ext cx="7864475" cy="76231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2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0752FAC-FD13-6144-92DD-611A63DAEE05}" type="slidenum">
              <a:rPr lang="x-none" altLang="x-none"/>
              <a:pPr/>
              <a:t>‹#›</a:t>
            </a:fld>
            <a:endParaRPr lang="x-none" altLang="x-none"/>
          </a:p>
        </p:txBody>
      </p:sp>
    </p:spTree>
    <p:extLst>
      <p:ext uri="{BB962C8B-B14F-4D97-AF65-F5344CB8AC3E}">
        <p14:creationId xmlns:p14="http://schemas.microsoft.com/office/powerpoint/2010/main" val="17558694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2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D222F49-C84F-064A-86EE-2615E15BB9EA}" type="slidenum">
              <a:rPr lang="x-none" altLang="x-none"/>
              <a:pPr/>
              <a:t>‹#›</a:t>
            </a:fld>
            <a:endParaRPr lang="x-none" altLang="x-none"/>
          </a:p>
        </p:txBody>
      </p:sp>
    </p:spTree>
    <p:extLst>
      <p:ext uri="{BB962C8B-B14F-4D97-AF65-F5344CB8AC3E}">
        <p14:creationId xmlns:p14="http://schemas.microsoft.com/office/powerpoint/2010/main" val="201653951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5" y="914400"/>
            <a:ext cx="7864475" cy="32004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0366375" y="1974850"/>
            <a:ext cx="12344400" cy="9747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>
              <a:sym typeface="Montserrat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5" y="4114800"/>
            <a:ext cx="7864475" cy="76231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2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5FF41B9-37E4-6041-ACEE-D83C829F01FF}" type="slidenum">
              <a:rPr lang="x-none" altLang="x-none"/>
              <a:pPr/>
              <a:t>‹#›</a:t>
            </a:fld>
            <a:endParaRPr lang="x-none" altLang="x-none"/>
          </a:p>
        </p:txBody>
      </p:sp>
    </p:spTree>
    <p:extLst>
      <p:ext uri="{BB962C8B-B14F-4D97-AF65-F5344CB8AC3E}">
        <p14:creationId xmlns:p14="http://schemas.microsoft.com/office/powerpoint/2010/main" val="1767287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89100" y="952500"/>
            <a:ext cx="21005800" cy="2286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89100" y="3238500"/>
            <a:ext cx="21005800" cy="92075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2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80A316E-261D-E046-B364-D54A19E7B66C}" type="slidenum">
              <a:rPr lang="x-none" altLang="x-none"/>
              <a:pPr/>
              <a:t>‹#›</a:t>
            </a:fld>
            <a:endParaRPr lang="x-none" altLang="x-none"/>
          </a:p>
        </p:txBody>
      </p:sp>
    </p:spTree>
    <p:extLst>
      <p:ext uri="{BB962C8B-B14F-4D97-AF65-F5344CB8AC3E}">
        <p14:creationId xmlns:p14="http://schemas.microsoft.com/office/powerpoint/2010/main" val="30981408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7443450" y="952500"/>
            <a:ext cx="5251450" cy="11493500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89100" y="952500"/>
            <a:ext cx="15601950" cy="114935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2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DC92E28-4FB0-5844-B092-E4679BFE4B04}" type="slidenum">
              <a:rPr lang="x-none" altLang="x-none"/>
              <a:pPr/>
              <a:t>‹#›</a:t>
            </a:fld>
            <a:endParaRPr lang="x-none" altLang="x-none"/>
          </a:p>
        </p:txBody>
      </p:sp>
    </p:spTree>
    <p:extLst>
      <p:ext uri="{BB962C8B-B14F-4D97-AF65-F5344CB8AC3E}">
        <p14:creationId xmlns:p14="http://schemas.microsoft.com/office/powerpoint/2010/main" val="15448990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3700" y="3419475"/>
            <a:ext cx="21031200" cy="5705475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63700" y="9178925"/>
            <a:ext cx="21031200" cy="3000375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12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B009058-FFCC-734C-B2EC-0FFFAB70E8EF}" type="slidenum">
              <a:rPr lang="x-none" altLang="x-none"/>
              <a:pPr/>
              <a:t>‹#›</a:t>
            </a:fld>
            <a:endParaRPr lang="x-none" altLang="x-none"/>
          </a:p>
        </p:txBody>
      </p:sp>
    </p:spTree>
    <p:extLst>
      <p:ext uri="{BB962C8B-B14F-4D97-AF65-F5344CB8AC3E}">
        <p14:creationId xmlns:p14="http://schemas.microsoft.com/office/powerpoint/2010/main" val="3927788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89100" y="3238500"/>
            <a:ext cx="10426700" cy="92075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268200" y="3238500"/>
            <a:ext cx="10426700" cy="92075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12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B7E5E8B-AF88-1248-8058-7E16768B23E5}" type="slidenum">
              <a:rPr lang="x-none" altLang="x-none"/>
              <a:pPr/>
              <a:t>‹#›</a:t>
            </a:fld>
            <a:endParaRPr lang="x-none" altLang="x-none"/>
          </a:p>
        </p:txBody>
      </p:sp>
    </p:spTree>
    <p:extLst>
      <p:ext uri="{BB962C8B-B14F-4D97-AF65-F5344CB8AC3E}">
        <p14:creationId xmlns:p14="http://schemas.microsoft.com/office/powerpoint/2010/main" val="698884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5" y="730250"/>
            <a:ext cx="21031200" cy="26511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9575" y="3362325"/>
            <a:ext cx="10315575" cy="16478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79575" y="5010150"/>
            <a:ext cx="10315575" cy="73691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344400" y="3362325"/>
            <a:ext cx="10366375" cy="16478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344400" y="5010150"/>
            <a:ext cx="10366375" cy="73691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12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4B956A8-EABD-EB46-BF47-D94FB38D3DDC}" type="slidenum">
              <a:rPr lang="x-none" altLang="x-none"/>
              <a:pPr/>
              <a:t>‹#›</a:t>
            </a:fld>
            <a:endParaRPr lang="x-none" altLang="x-none"/>
          </a:p>
        </p:txBody>
      </p:sp>
    </p:spTree>
    <p:extLst>
      <p:ext uri="{BB962C8B-B14F-4D97-AF65-F5344CB8AC3E}">
        <p14:creationId xmlns:p14="http://schemas.microsoft.com/office/powerpoint/2010/main" val="20895280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12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4CC1F9B-A818-FB4E-867F-26C475B3F54A}" type="slidenum">
              <a:rPr lang="x-none" altLang="x-none"/>
              <a:pPr/>
              <a:t>‹#›</a:t>
            </a:fld>
            <a:endParaRPr lang="x-none" altLang="x-none"/>
          </a:p>
        </p:txBody>
      </p:sp>
    </p:spTree>
    <p:extLst>
      <p:ext uri="{BB962C8B-B14F-4D97-AF65-F5344CB8AC3E}">
        <p14:creationId xmlns:p14="http://schemas.microsoft.com/office/powerpoint/2010/main" val="8980754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6BDC485E-0714-D345-99EC-4FB1F2BEC8B6}" type="slidenum">
              <a:rPr lang="x-none" altLang="x-none"/>
              <a:pPr/>
              <a:t>‹#›</a:t>
            </a:fld>
            <a:endParaRPr lang="x-none" altLang="x-none"/>
          </a:p>
        </p:txBody>
      </p:sp>
    </p:spTree>
    <p:extLst>
      <p:ext uri="{BB962C8B-B14F-4D97-AF65-F5344CB8AC3E}">
        <p14:creationId xmlns:p14="http://schemas.microsoft.com/office/powerpoint/2010/main" val="20408562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5" y="914400"/>
            <a:ext cx="7864475" cy="32004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366375" y="1974850"/>
            <a:ext cx="12344400" cy="97472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5" y="4114800"/>
            <a:ext cx="7864475" cy="762317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2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D4A9A19-72D2-BD4A-B036-52CC40DED37B}" type="slidenum">
              <a:rPr lang="x-none" altLang="x-none"/>
              <a:pPr/>
              <a:t>‹#›</a:t>
            </a:fld>
            <a:endParaRPr lang="x-none" altLang="x-none"/>
          </a:p>
        </p:txBody>
      </p:sp>
    </p:spTree>
    <p:extLst>
      <p:ext uri="{BB962C8B-B14F-4D97-AF65-F5344CB8AC3E}">
        <p14:creationId xmlns:p14="http://schemas.microsoft.com/office/powerpoint/2010/main" val="14390170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5" y="914400"/>
            <a:ext cx="7864475" cy="32004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0366375" y="1974850"/>
            <a:ext cx="12344400" cy="97472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>
              <a:sym typeface="Montserrat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5" y="4114800"/>
            <a:ext cx="7864475" cy="762317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2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18F9D25-BF23-6243-AF52-C39721AB5467}" type="slidenum">
              <a:rPr lang="x-none" altLang="x-none"/>
              <a:pPr/>
              <a:t>‹#›</a:t>
            </a:fld>
            <a:endParaRPr lang="x-none" altLang="x-none"/>
          </a:p>
        </p:txBody>
      </p:sp>
    </p:spTree>
    <p:extLst>
      <p:ext uri="{BB962C8B-B14F-4D97-AF65-F5344CB8AC3E}">
        <p14:creationId xmlns:p14="http://schemas.microsoft.com/office/powerpoint/2010/main" val="5984579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3" Type="http://schemas.openxmlformats.org/officeDocument/2006/relationships/image" Target="../media/image2.png"/><Relationship Id="rId14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Rectangle 1"/>
          <p:cNvSpPr>
            <a:spLocks/>
          </p:cNvSpPr>
          <p:nvPr/>
        </p:nvSpPr>
        <p:spPr bwMode="auto">
          <a:xfrm>
            <a:off x="-112713" y="-153988"/>
            <a:ext cx="24609426" cy="14023976"/>
          </a:xfrm>
          <a:prstGeom prst="rect">
            <a:avLst/>
          </a:prstGeom>
          <a:solidFill>
            <a:srgbClr val="1F1F1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ctr" eaLnBrk="1"/>
            <a:endParaRPr lang="x-none" altLang="x-none" sz="3200">
              <a:solidFill>
                <a:srgbClr val="FFFFFF"/>
              </a:solidFill>
            </a:endParaRPr>
          </a:p>
        </p:txBody>
      </p:sp>
      <p:sp>
        <p:nvSpPr>
          <p:cNvPr id="1026" name="Line 2"/>
          <p:cNvSpPr>
            <a:spLocks noChangeShapeType="1"/>
          </p:cNvSpPr>
          <p:nvPr/>
        </p:nvSpPr>
        <p:spPr bwMode="auto">
          <a:xfrm>
            <a:off x="-712788" y="4243388"/>
            <a:ext cx="1768476" cy="0"/>
          </a:xfrm>
          <a:prstGeom prst="line">
            <a:avLst/>
          </a:prstGeom>
          <a:noFill/>
          <a:ln w="12700" cap="flat" cmpd="sng">
            <a:solidFill>
              <a:srgbClr val="E3F2D8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ctr" eaLnBrk="1">
              <a:defRPr/>
            </a:pPr>
            <a:endParaRPr lang="x-none" altLang="x-none" sz="3200"/>
          </a:p>
        </p:txBody>
      </p:sp>
      <p:sp>
        <p:nvSpPr>
          <p:cNvPr id="1027" name="Line 3"/>
          <p:cNvSpPr>
            <a:spLocks noChangeShapeType="1"/>
          </p:cNvSpPr>
          <p:nvPr/>
        </p:nvSpPr>
        <p:spPr bwMode="auto">
          <a:xfrm>
            <a:off x="-712788" y="7007225"/>
            <a:ext cx="1768476" cy="0"/>
          </a:xfrm>
          <a:prstGeom prst="line">
            <a:avLst/>
          </a:prstGeom>
          <a:noFill/>
          <a:ln w="12700" cap="flat" cmpd="sng">
            <a:solidFill>
              <a:srgbClr val="E3F2D8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ctr" eaLnBrk="1">
              <a:defRPr/>
            </a:pPr>
            <a:endParaRPr lang="x-none" altLang="x-none" sz="3200"/>
          </a:p>
        </p:txBody>
      </p:sp>
      <p:pic>
        <p:nvPicPr>
          <p:cNvPr id="1028" name="Picture 4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3355975"/>
            <a:ext cx="3165475" cy="1720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42988" y="6153150"/>
            <a:ext cx="3165475" cy="1720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1042988" y="8839200"/>
            <a:ext cx="3165475" cy="1720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1031" name="Line 7"/>
          <p:cNvSpPr>
            <a:spLocks noChangeShapeType="1"/>
          </p:cNvSpPr>
          <p:nvPr/>
        </p:nvSpPr>
        <p:spPr bwMode="auto">
          <a:xfrm>
            <a:off x="-712788" y="9783763"/>
            <a:ext cx="1768476" cy="0"/>
          </a:xfrm>
          <a:prstGeom prst="line">
            <a:avLst/>
          </a:prstGeom>
          <a:noFill/>
          <a:ln w="12700" cap="flat" cmpd="sng">
            <a:solidFill>
              <a:srgbClr val="E3F2D8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ctr" eaLnBrk="1">
              <a:defRPr/>
            </a:pPr>
            <a:endParaRPr lang="x-none" altLang="x-none" sz="3200"/>
          </a:p>
        </p:txBody>
      </p:sp>
      <p:pic>
        <p:nvPicPr>
          <p:cNvPr id="1032" name="Picture 8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H="1">
            <a:off x="1042988" y="11379200"/>
            <a:ext cx="3165475" cy="1720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1033" name="Line 9"/>
          <p:cNvSpPr>
            <a:spLocks noChangeShapeType="1"/>
          </p:cNvSpPr>
          <p:nvPr/>
        </p:nvSpPr>
        <p:spPr bwMode="auto">
          <a:xfrm>
            <a:off x="-712788" y="12323763"/>
            <a:ext cx="1768476" cy="0"/>
          </a:xfrm>
          <a:prstGeom prst="line">
            <a:avLst/>
          </a:prstGeom>
          <a:noFill/>
          <a:ln w="12700" cap="flat" cmpd="sng">
            <a:solidFill>
              <a:srgbClr val="E3F2D8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ctr" eaLnBrk="1">
              <a:defRPr/>
            </a:pPr>
            <a:endParaRPr lang="x-none" altLang="x-none" sz="3200"/>
          </a:p>
        </p:txBody>
      </p:sp>
      <p:sp>
        <p:nvSpPr>
          <p:cNvPr id="1034" name="Rectangle 10"/>
          <p:cNvSpPr>
            <a:spLocks noGrp="1"/>
          </p:cNvSpPr>
          <p:nvPr>
            <p:ph type="title"/>
          </p:nvPr>
        </p:nvSpPr>
        <p:spPr bwMode="auto">
          <a:xfrm>
            <a:off x="1689100" y="952500"/>
            <a:ext cx="21005800" cy="228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x-none" altLang="x-none">
                <a:sym typeface="Playfair Display" charset="0"/>
              </a:rPr>
              <a:t>Click to edit Master title style</a:t>
            </a:r>
          </a:p>
        </p:txBody>
      </p:sp>
      <p:sp>
        <p:nvSpPr>
          <p:cNvPr id="1035" name="Rectangle 11"/>
          <p:cNvSpPr>
            <a:spLocks noGrp="1"/>
          </p:cNvSpPr>
          <p:nvPr>
            <p:ph type="body" idx="1"/>
          </p:nvPr>
        </p:nvSpPr>
        <p:spPr bwMode="auto">
          <a:xfrm>
            <a:off x="1689100" y="3238500"/>
            <a:ext cx="21005800" cy="9207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x-none" altLang="x-none">
                <a:sym typeface="Montserrat" charset="0"/>
              </a:rPr>
              <a:t>Click to edit Master text styles</a:t>
            </a:r>
          </a:p>
          <a:p>
            <a:pPr lvl="1"/>
            <a:r>
              <a:rPr lang="x-none" altLang="x-none">
                <a:sym typeface="Montserrat" charset="0"/>
              </a:rPr>
              <a:t>Second level</a:t>
            </a:r>
          </a:p>
          <a:p>
            <a:pPr lvl="2"/>
            <a:r>
              <a:rPr lang="x-none" altLang="x-none">
                <a:sym typeface="Montserrat" charset="0"/>
              </a:rPr>
              <a:t>Third level</a:t>
            </a:r>
          </a:p>
          <a:p>
            <a:pPr lvl="3"/>
            <a:r>
              <a:rPr lang="x-none" altLang="x-none">
                <a:sym typeface="Montserrat" charset="0"/>
              </a:rPr>
              <a:t>Fourth level</a:t>
            </a:r>
          </a:p>
          <a:p>
            <a:pPr lvl="4"/>
            <a:r>
              <a:rPr lang="x-none" altLang="x-none">
                <a:sym typeface="Montserrat" charset="0"/>
              </a:rPr>
              <a:t>Fifth level</a:t>
            </a:r>
          </a:p>
        </p:txBody>
      </p:sp>
      <p:sp>
        <p:nvSpPr>
          <p:cNvPr id="1036" name="Rectangle 12"/>
          <p:cNvSpPr>
            <a:spLocks noGrp="1"/>
          </p:cNvSpPr>
          <p:nvPr>
            <p:ph type="sldNum" sz="quarter" idx="2"/>
          </p:nvPr>
        </p:nvSpPr>
        <p:spPr bwMode="auto">
          <a:xfrm>
            <a:off x="11958638" y="13081000"/>
            <a:ext cx="452437" cy="46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none" lIns="50800" tIns="50800" rIns="50800" bIns="50800" numCol="1" anchor="t" anchorCtr="0" compatLnSpc="1">
            <a:prstTxWarp prst="textNoShape">
              <a:avLst/>
            </a:prstTxWarp>
          </a:bodyPr>
          <a:lstStyle>
            <a:lvl1pPr algn="ctr" eaLnBrk="1">
              <a:defRPr sz="2400"/>
            </a:lvl1pPr>
          </a:lstStyle>
          <a:p>
            <a:fld id="{7E147EB5-E814-334E-9727-3D2275F26478}" type="slidenum">
              <a:rPr lang="x-none" altLang="x-none"/>
              <a:pPr/>
              <a:t>‹#›</a:t>
            </a:fld>
            <a:endParaRPr lang="x-none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912" r:id="rId7"/>
    <p:sldLayoutId id="2147483898" r:id="rId8"/>
    <p:sldLayoutId id="2147483899" r:id="rId9"/>
    <p:sldLayoutId id="2147483900" r:id="rId10"/>
    <p:sldLayoutId id="2147483901" r:id="rId11"/>
  </p:sldLayoutIdLst>
  <p:txStyles>
    <p:titleStyle>
      <a:lvl1pPr algn="ctr" defTabSz="825500" rtl="0" eaLnBrk="0" fontAlgn="base" hangingPunct="0">
        <a:spcBef>
          <a:spcPct val="0"/>
        </a:spcBef>
        <a:spcAft>
          <a:spcPct val="0"/>
        </a:spcAft>
        <a:defRPr sz="11200" kern="1200">
          <a:solidFill>
            <a:srgbClr val="000000"/>
          </a:solidFill>
          <a:latin typeface="+mj-lt"/>
          <a:ea typeface="+mj-ea"/>
          <a:cs typeface="+mj-cs"/>
          <a:sym typeface="Playfair Display" charset="0"/>
        </a:defRPr>
      </a:lvl1pPr>
      <a:lvl2pPr algn="ctr" defTabSz="825500" rtl="0" eaLnBrk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Playfair Display" charset="0"/>
          <a:ea typeface="Playfair Display" charset="0"/>
          <a:cs typeface="Playfair Display" charset="0"/>
          <a:sym typeface="Playfair Display" charset="0"/>
        </a:defRPr>
      </a:lvl2pPr>
      <a:lvl3pPr algn="ctr" defTabSz="825500" rtl="0" eaLnBrk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Playfair Display" charset="0"/>
          <a:ea typeface="Playfair Display" charset="0"/>
          <a:cs typeface="Playfair Display" charset="0"/>
          <a:sym typeface="Playfair Display" charset="0"/>
        </a:defRPr>
      </a:lvl3pPr>
      <a:lvl4pPr algn="ctr" defTabSz="825500" rtl="0" eaLnBrk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Playfair Display" charset="0"/>
          <a:ea typeface="Playfair Display" charset="0"/>
          <a:cs typeface="Playfair Display" charset="0"/>
          <a:sym typeface="Playfair Display" charset="0"/>
        </a:defRPr>
      </a:lvl4pPr>
      <a:lvl5pPr algn="ctr" defTabSz="825500" rtl="0" eaLnBrk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Playfair Display" charset="0"/>
          <a:ea typeface="Playfair Display" charset="0"/>
          <a:cs typeface="Playfair Display" charset="0"/>
          <a:sym typeface="Playfair Display" charset="0"/>
        </a:defRPr>
      </a:lvl5pPr>
      <a:lvl6pPr marL="457200" algn="ctr" defTabSz="825500" rtl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Playfair Display" charset="0"/>
          <a:ea typeface="Playfair Display" charset="0"/>
          <a:cs typeface="Playfair Display" charset="0"/>
          <a:sym typeface="Playfair Display" charset="0"/>
        </a:defRPr>
      </a:lvl6pPr>
      <a:lvl7pPr marL="914400" algn="ctr" defTabSz="825500" rtl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Playfair Display" charset="0"/>
          <a:ea typeface="Playfair Display" charset="0"/>
          <a:cs typeface="Playfair Display" charset="0"/>
          <a:sym typeface="Playfair Display" charset="0"/>
        </a:defRPr>
      </a:lvl7pPr>
      <a:lvl8pPr marL="1371600" algn="ctr" defTabSz="825500" rtl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Playfair Display" charset="0"/>
          <a:ea typeface="Playfair Display" charset="0"/>
          <a:cs typeface="Playfair Display" charset="0"/>
          <a:sym typeface="Playfair Display" charset="0"/>
        </a:defRPr>
      </a:lvl8pPr>
      <a:lvl9pPr marL="1828800" algn="ctr" defTabSz="825500" rtl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Playfair Display" charset="0"/>
          <a:ea typeface="Playfair Display" charset="0"/>
          <a:cs typeface="Playfair Display" charset="0"/>
          <a:sym typeface="Playfair Display" charset="0"/>
        </a:defRPr>
      </a:lvl9pPr>
    </p:titleStyle>
    <p:bodyStyle>
      <a:lvl1pPr marL="635000" indent="-635000" algn="l" defTabSz="825500" rtl="0" eaLnBrk="0" fontAlgn="base" hangingPunct="0">
        <a:spcBef>
          <a:spcPts val="5900"/>
        </a:spcBef>
        <a:spcAft>
          <a:spcPct val="0"/>
        </a:spcAft>
        <a:buSzPct val="75000"/>
        <a:buChar char="•"/>
        <a:defRPr sz="5200" kern="1200">
          <a:solidFill>
            <a:srgbClr val="000000"/>
          </a:solidFill>
          <a:latin typeface="+mn-lt"/>
          <a:ea typeface="+mn-ea"/>
          <a:cs typeface="+mn-cs"/>
          <a:sym typeface="Montserrat" charset="0"/>
        </a:defRPr>
      </a:lvl1pPr>
      <a:lvl2pPr marL="1270000" indent="-635000" algn="l" defTabSz="825500" rtl="0" eaLnBrk="0" fontAlgn="base" hangingPunct="0">
        <a:spcBef>
          <a:spcPts val="5900"/>
        </a:spcBef>
        <a:spcAft>
          <a:spcPct val="0"/>
        </a:spcAft>
        <a:buSzPct val="75000"/>
        <a:buChar char="•"/>
        <a:defRPr sz="5200" kern="1200">
          <a:solidFill>
            <a:srgbClr val="000000"/>
          </a:solidFill>
          <a:latin typeface="+mn-lt"/>
          <a:ea typeface="+mn-ea"/>
          <a:cs typeface="+mn-cs"/>
          <a:sym typeface="Montserrat" charset="0"/>
        </a:defRPr>
      </a:lvl2pPr>
      <a:lvl3pPr marL="1905000" indent="-635000" algn="l" defTabSz="825500" rtl="0" eaLnBrk="0" fontAlgn="base" hangingPunct="0">
        <a:spcBef>
          <a:spcPts val="5900"/>
        </a:spcBef>
        <a:spcAft>
          <a:spcPct val="0"/>
        </a:spcAft>
        <a:buSzPct val="75000"/>
        <a:buChar char="•"/>
        <a:defRPr sz="5200" kern="1200">
          <a:solidFill>
            <a:srgbClr val="000000"/>
          </a:solidFill>
          <a:latin typeface="+mn-lt"/>
          <a:ea typeface="+mn-ea"/>
          <a:cs typeface="+mn-cs"/>
          <a:sym typeface="Montserrat" charset="0"/>
        </a:defRPr>
      </a:lvl3pPr>
      <a:lvl4pPr marL="2540000" indent="-635000" algn="l" defTabSz="825500" rtl="0" eaLnBrk="0" fontAlgn="base" hangingPunct="0">
        <a:spcBef>
          <a:spcPts val="5900"/>
        </a:spcBef>
        <a:spcAft>
          <a:spcPct val="0"/>
        </a:spcAft>
        <a:buSzPct val="75000"/>
        <a:buChar char="•"/>
        <a:defRPr sz="5200" kern="1200">
          <a:solidFill>
            <a:srgbClr val="000000"/>
          </a:solidFill>
          <a:latin typeface="+mn-lt"/>
          <a:ea typeface="+mn-ea"/>
          <a:cs typeface="+mn-cs"/>
          <a:sym typeface="Montserrat" charset="0"/>
        </a:defRPr>
      </a:lvl4pPr>
      <a:lvl5pPr marL="3175000" indent="-635000" algn="l" defTabSz="825500" rtl="0" eaLnBrk="0" fontAlgn="base" hangingPunct="0">
        <a:spcBef>
          <a:spcPts val="5900"/>
        </a:spcBef>
        <a:spcAft>
          <a:spcPct val="0"/>
        </a:spcAft>
        <a:buSzPct val="75000"/>
        <a:buChar char="•"/>
        <a:defRPr sz="5200" kern="1200">
          <a:solidFill>
            <a:srgbClr val="000000"/>
          </a:solidFill>
          <a:latin typeface="+mn-lt"/>
          <a:ea typeface="+mn-ea"/>
          <a:cs typeface="+mn-cs"/>
          <a:sym typeface="Montserra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H="1">
            <a:off x="1079500" y="11512550"/>
            <a:ext cx="1587500" cy="1822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1033" name="Line 9"/>
          <p:cNvSpPr>
            <a:spLocks noChangeShapeType="1"/>
          </p:cNvSpPr>
          <p:nvPr/>
        </p:nvSpPr>
        <p:spPr bwMode="auto">
          <a:xfrm>
            <a:off x="-712788" y="12323763"/>
            <a:ext cx="1768476" cy="0"/>
          </a:xfrm>
          <a:prstGeom prst="line">
            <a:avLst/>
          </a:prstGeom>
          <a:noFill/>
          <a:ln w="12700" cap="flat" cmpd="sng">
            <a:solidFill>
              <a:srgbClr val="E3F2D8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ctr" eaLnBrk="1">
              <a:defRPr/>
            </a:pPr>
            <a:endParaRPr lang="x-none" altLang="x-none" sz="3200"/>
          </a:p>
        </p:txBody>
      </p:sp>
      <p:sp>
        <p:nvSpPr>
          <p:cNvPr id="1036" name="Rectangle 12"/>
          <p:cNvSpPr>
            <a:spLocks noGrp="1"/>
          </p:cNvSpPr>
          <p:nvPr>
            <p:ph type="sldNum" sz="quarter" idx="2"/>
          </p:nvPr>
        </p:nvSpPr>
        <p:spPr bwMode="auto">
          <a:xfrm>
            <a:off x="11958638" y="13081000"/>
            <a:ext cx="452437" cy="46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none" lIns="50800" tIns="50800" rIns="50800" bIns="50800" numCol="1" anchor="t" anchorCtr="0" compatLnSpc="1">
            <a:prstTxWarp prst="textNoShape">
              <a:avLst/>
            </a:prstTxWarp>
          </a:bodyPr>
          <a:lstStyle>
            <a:lvl1pPr algn="ctr" eaLnBrk="1">
              <a:defRPr sz="2400"/>
            </a:lvl1pPr>
          </a:lstStyle>
          <a:p>
            <a:fld id="{8870CF81-0762-844F-A943-C9F994F03586}" type="slidenum">
              <a:rPr lang="x-none" altLang="x-none"/>
              <a:pPr/>
              <a:t>‹#›</a:t>
            </a:fld>
            <a:endParaRPr lang="x-none" altLang="x-none"/>
          </a:p>
        </p:txBody>
      </p:sp>
      <p:pic>
        <p:nvPicPr>
          <p:cNvPr id="13317" name="Picture 1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2250" y="1194276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902" r:id="rId1"/>
    <p:sldLayoutId id="2147483903" r:id="rId2"/>
    <p:sldLayoutId id="2147483904" r:id="rId3"/>
    <p:sldLayoutId id="2147483905" r:id="rId4"/>
    <p:sldLayoutId id="2147483906" r:id="rId5"/>
    <p:sldLayoutId id="2147483907" r:id="rId6"/>
    <p:sldLayoutId id="2147483913" r:id="rId7"/>
    <p:sldLayoutId id="2147483908" r:id="rId8"/>
    <p:sldLayoutId id="2147483909" r:id="rId9"/>
    <p:sldLayoutId id="2147483910" r:id="rId10"/>
    <p:sldLayoutId id="2147483911" r:id="rId11"/>
  </p:sldLayoutIdLst>
  <p:txStyles>
    <p:titleStyle>
      <a:lvl1pPr algn="ctr" defTabSz="825500" rtl="0" eaLnBrk="0" fontAlgn="base" hangingPunct="0">
        <a:spcBef>
          <a:spcPct val="0"/>
        </a:spcBef>
        <a:spcAft>
          <a:spcPct val="0"/>
        </a:spcAft>
        <a:defRPr sz="11200" kern="1200">
          <a:solidFill>
            <a:srgbClr val="000000"/>
          </a:solidFill>
          <a:latin typeface="+mj-lt"/>
          <a:ea typeface="+mj-ea"/>
          <a:cs typeface="+mj-cs"/>
          <a:sym typeface="Playfair Display" charset="0"/>
        </a:defRPr>
      </a:lvl1pPr>
      <a:lvl2pPr algn="ctr" defTabSz="825500" rtl="0" eaLnBrk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Playfair Display" charset="0"/>
          <a:ea typeface="Playfair Display" charset="0"/>
          <a:cs typeface="Playfair Display" charset="0"/>
          <a:sym typeface="Playfair Display" charset="0"/>
        </a:defRPr>
      </a:lvl2pPr>
      <a:lvl3pPr algn="ctr" defTabSz="825500" rtl="0" eaLnBrk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Playfair Display" charset="0"/>
          <a:ea typeface="Playfair Display" charset="0"/>
          <a:cs typeface="Playfair Display" charset="0"/>
          <a:sym typeface="Playfair Display" charset="0"/>
        </a:defRPr>
      </a:lvl3pPr>
      <a:lvl4pPr algn="ctr" defTabSz="825500" rtl="0" eaLnBrk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Playfair Display" charset="0"/>
          <a:ea typeface="Playfair Display" charset="0"/>
          <a:cs typeface="Playfair Display" charset="0"/>
          <a:sym typeface="Playfair Display" charset="0"/>
        </a:defRPr>
      </a:lvl4pPr>
      <a:lvl5pPr algn="ctr" defTabSz="825500" rtl="0" eaLnBrk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Playfair Display" charset="0"/>
          <a:ea typeface="Playfair Display" charset="0"/>
          <a:cs typeface="Playfair Display" charset="0"/>
          <a:sym typeface="Playfair Display" charset="0"/>
        </a:defRPr>
      </a:lvl5pPr>
      <a:lvl6pPr marL="457200" algn="ctr" defTabSz="825500" rtl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Playfair Display" charset="0"/>
          <a:ea typeface="Playfair Display" charset="0"/>
          <a:cs typeface="Playfair Display" charset="0"/>
          <a:sym typeface="Playfair Display" charset="0"/>
        </a:defRPr>
      </a:lvl6pPr>
      <a:lvl7pPr marL="914400" algn="ctr" defTabSz="825500" rtl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Playfair Display" charset="0"/>
          <a:ea typeface="Playfair Display" charset="0"/>
          <a:cs typeface="Playfair Display" charset="0"/>
          <a:sym typeface="Playfair Display" charset="0"/>
        </a:defRPr>
      </a:lvl7pPr>
      <a:lvl8pPr marL="1371600" algn="ctr" defTabSz="825500" rtl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Playfair Display" charset="0"/>
          <a:ea typeface="Playfair Display" charset="0"/>
          <a:cs typeface="Playfair Display" charset="0"/>
          <a:sym typeface="Playfair Display" charset="0"/>
        </a:defRPr>
      </a:lvl8pPr>
      <a:lvl9pPr marL="1828800" algn="ctr" defTabSz="825500" rtl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Playfair Display" charset="0"/>
          <a:ea typeface="Playfair Display" charset="0"/>
          <a:cs typeface="Playfair Display" charset="0"/>
          <a:sym typeface="Playfair Display" charset="0"/>
        </a:defRPr>
      </a:lvl9pPr>
    </p:titleStyle>
    <p:bodyStyle>
      <a:lvl1pPr marL="635000" indent="-635000" algn="l" defTabSz="825500" rtl="0" eaLnBrk="0" fontAlgn="base" hangingPunct="0">
        <a:spcBef>
          <a:spcPts val="5900"/>
        </a:spcBef>
        <a:spcAft>
          <a:spcPct val="0"/>
        </a:spcAft>
        <a:buSzPct val="75000"/>
        <a:buChar char="•"/>
        <a:defRPr sz="5200" kern="1200">
          <a:solidFill>
            <a:srgbClr val="000000"/>
          </a:solidFill>
          <a:latin typeface="+mn-lt"/>
          <a:ea typeface="+mn-ea"/>
          <a:cs typeface="+mn-cs"/>
          <a:sym typeface="Montserrat" charset="0"/>
        </a:defRPr>
      </a:lvl1pPr>
      <a:lvl2pPr marL="1270000" indent="-635000" algn="l" defTabSz="825500" rtl="0" eaLnBrk="0" fontAlgn="base" hangingPunct="0">
        <a:spcBef>
          <a:spcPts val="5900"/>
        </a:spcBef>
        <a:spcAft>
          <a:spcPct val="0"/>
        </a:spcAft>
        <a:buSzPct val="75000"/>
        <a:buChar char="•"/>
        <a:defRPr sz="5200" kern="1200">
          <a:solidFill>
            <a:srgbClr val="000000"/>
          </a:solidFill>
          <a:latin typeface="+mn-lt"/>
          <a:ea typeface="+mn-ea"/>
          <a:cs typeface="+mn-cs"/>
          <a:sym typeface="Montserrat" charset="0"/>
        </a:defRPr>
      </a:lvl2pPr>
      <a:lvl3pPr marL="1905000" indent="-635000" algn="l" defTabSz="825500" rtl="0" eaLnBrk="0" fontAlgn="base" hangingPunct="0">
        <a:spcBef>
          <a:spcPts val="5900"/>
        </a:spcBef>
        <a:spcAft>
          <a:spcPct val="0"/>
        </a:spcAft>
        <a:buSzPct val="75000"/>
        <a:buChar char="•"/>
        <a:defRPr sz="5200" kern="1200">
          <a:solidFill>
            <a:srgbClr val="000000"/>
          </a:solidFill>
          <a:latin typeface="+mn-lt"/>
          <a:ea typeface="+mn-ea"/>
          <a:cs typeface="+mn-cs"/>
          <a:sym typeface="Montserrat" charset="0"/>
        </a:defRPr>
      </a:lvl3pPr>
      <a:lvl4pPr marL="2540000" indent="-635000" algn="l" defTabSz="825500" rtl="0" eaLnBrk="0" fontAlgn="base" hangingPunct="0">
        <a:spcBef>
          <a:spcPts val="5900"/>
        </a:spcBef>
        <a:spcAft>
          <a:spcPct val="0"/>
        </a:spcAft>
        <a:buSzPct val="75000"/>
        <a:buChar char="•"/>
        <a:defRPr sz="5200" kern="1200">
          <a:solidFill>
            <a:srgbClr val="000000"/>
          </a:solidFill>
          <a:latin typeface="+mn-lt"/>
          <a:ea typeface="+mn-ea"/>
          <a:cs typeface="+mn-cs"/>
          <a:sym typeface="Montserrat" charset="0"/>
        </a:defRPr>
      </a:lvl4pPr>
      <a:lvl5pPr marL="3175000" indent="-635000" algn="l" defTabSz="825500" rtl="0" eaLnBrk="0" fontAlgn="base" hangingPunct="0">
        <a:spcBef>
          <a:spcPts val="5900"/>
        </a:spcBef>
        <a:spcAft>
          <a:spcPct val="0"/>
        </a:spcAft>
        <a:buSzPct val="75000"/>
        <a:buChar char="•"/>
        <a:defRPr sz="5200" kern="1200">
          <a:solidFill>
            <a:srgbClr val="000000"/>
          </a:solidFill>
          <a:latin typeface="+mn-lt"/>
          <a:ea typeface="+mn-ea"/>
          <a:cs typeface="+mn-cs"/>
          <a:sym typeface="Montserra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diagramData" Target="../diagrams/data1.xml"/><Relationship Id="rId5" Type="http://schemas.openxmlformats.org/officeDocument/2006/relationships/diagramLayout" Target="../diagrams/layout1.xml"/><Relationship Id="rId6" Type="http://schemas.openxmlformats.org/officeDocument/2006/relationships/diagramQuickStyle" Target="../diagrams/quickStyle1.xml"/><Relationship Id="rId7" Type="http://schemas.openxmlformats.org/officeDocument/2006/relationships/diagramColors" Target="../diagrams/colors1.xml"/><Relationship Id="rId8" Type="http://schemas.microsoft.com/office/2007/relationships/diagramDrawing" Target="../diagrams/drawing1.xml"/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hyperlink" Target="http://course.fast.ai/lessons/lesson1.html" TargetMode="External"/><Relationship Id="rId5" Type="http://schemas.openxmlformats.org/officeDocument/2006/relationships/hyperlink" Target="http://forums.fast.ai/t/wiki-lesson-1/9398" TargetMode="External"/><Relationship Id="rId6" Type="http://schemas.openxmlformats.org/officeDocument/2006/relationships/image" Target="../media/image7.png"/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hyperlink" Target="https://www.youtube.com/watch?v=OQQ-W_63UgQ&amp;list=PL3FW7Lu3i5Jsnh1rnUwq_TcylNr7EkRe6" TargetMode="External"/><Relationship Id="rId5" Type="http://schemas.openxmlformats.org/officeDocument/2006/relationships/hyperlink" Target="http://web.stanford.edu/class/cs224n/lectures/lecture1.pdf" TargetMode="External"/><Relationship Id="rId6" Type="http://schemas.openxmlformats.org/officeDocument/2006/relationships/hyperlink" Target="http://web.stanford.edu/class/cs224n/readings/cs229-linalg.pdf" TargetMode="External"/><Relationship Id="rId7" Type="http://schemas.openxmlformats.org/officeDocument/2006/relationships/hyperlink" Target="http://web.stanford.edu/class/cs224n/readings/cs229-prob.pdf" TargetMode="External"/><Relationship Id="rId8" Type="http://schemas.openxmlformats.org/officeDocument/2006/relationships/hyperlink" Target="http://web.stanford.edu/class/cs224n/readings/cs229-cvxopt.pdf" TargetMode="External"/><Relationship Id="rId9" Type="http://schemas.openxmlformats.org/officeDocument/2006/relationships/hyperlink" Target="http://cs231n.github.io/optimization-1/" TargetMode="External"/><Relationship Id="rId10" Type="http://schemas.openxmlformats.org/officeDocument/2006/relationships/image" Target="../media/image8.png"/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Line 2"/>
          <p:cNvSpPr>
            <a:spLocks noChangeShapeType="1"/>
          </p:cNvSpPr>
          <p:nvPr/>
        </p:nvSpPr>
        <p:spPr bwMode="auto">
          <a:xfrm>
            <a:off x="-538163" y="5283200"/>
            <a:ext cx="4610101" cy="0"/>
          </a:xfrm>
          <a:prstGeom prst="line">
            <a:avLst/>
          </a:prstGeom>
          <a:noFill/>
          <a:ln w="12700" cap="flat" cmpd="sng">
            <a:solidFill>
              <a:srgbClr val="E3F2D8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ctr" eaLnBrk="1">
              <a:defRPr/>
            </a:pPr>
            <a:endParaRPr lang="x-none" altLang="x-none" sz="3200"/>
          </a:p>
        </p:txBody>
      </p:sp>
      <p:sp>
        <p:nvSpPr>
          <p:cNvPr id="8200" name="Line 8"/>
          <p:cNvSpPr>
            <a:spLocks noChangeShapeType="1"/>
          </p:cNvSpPr>
          <p:nvPr/>
        </p:nvSpPr>
        <p:spPr bwMode="auto">
          <a:xfrm>
            <a:off x="20248563" y="5283200"/>
            <a:ext cx="4673600" cy="0"/>
          </a:xfrm>
          <a:prstGeom prst="line">
            <a:avLst/>
          </a:prstGeom>
          <a:noFill/>
          <a:ln w="12700" cap="flat" cmpd="sng">
            <a:solidFill>
              <a:srgbClr val="E3F2D8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ctr" eaLnBrk="1">
              <a:defRPr/>
            </a:pPr>
            <a:endParaRPr lang="x-none" altLang="x-none" sz="3200"/>
          </a:p>
        </p:txBody>
      </p:sp>
      <p:pic>
        <p:nvPicPr>
          <p:cNvPr id="16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2363" y="4343400"/>
            <a:ext cx="11506200" cy="1949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17" name="Rectangle 16"/>
          <p:cNvSpPr>
            <a:spLocks/>
          </p:cNvSpPr>
          <p:nvPr/>
        </p:nvSpPr>
        <p:spPr bwMode="auto">
          <a:xfrm>
            <a:off x="9205913" y="5260221"/>
            <a:ext cx="10580687" cy="26263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 eaLnBrk="1">
              <a:defRPr/>
            </a:pPr>
            <a:r>
              <a:rPr lang="en-US" altLang="x-none" sz="60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venir Book" charset="0"/>
                <a:ea typeface="Avenir Book" charset="0"/>
                <a:cs typeface="Avenir Book" charset="0"/>
                <a:sym typeface="Playfair Display" charset="0"/>
              </a:rPr>
              <a:t>AI Saturdays</a:t>
            </a:r>
            <a:endParaRPr lang="en-US" altLang="x-none" sz="6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venir Book" charset="0"/>
              <a:ea typeface="Avenir Book" charset="0"/>
              <a:cs typeface="Avenir Book" charset="0"/>
              <a:sym typeface="Playfair Display" charset="0"/>
            </a:endParaRPr>
          </a:p>
          <a:p>
            <a:pPr algn="ctr" eaLnBrk="1">
              <a:defRPr/>
            </a:pPr>
            <a:endParaRPr lang="en-US" altLang="x-none" sz="6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venir Book" charset="0"/>
              <a:ea typeface="Avenir Book" charset="0"/>
              <a:cs typeface="Avenir Book" charset="0"/>
              <a:sym typeface="Playfair Display" charset="0"/>
            </a:endParaRPr>
          </a:p>
          <a:p>
            <a:pPr algn="ctr" eaLnBrk="1">
              <a:defRPr/>
            </a:pPr>
            <a:r>
              <a:rPr lang="en-US" altLang="x-none" sz="44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venir Book" charset="0"/>
                <a:ea typeface="Avenir Book" charset="0"/>
                <a:cs typeface="Avenir Book" charset="0"/>
                <a:sym typeface="Playfair Display" charset="0"/>
              </a:rPr>
              <a:t>AI6 </a:t>
            </a:r>
            <a:r>
              <a:rPr lang="en-US" altLang="x-none" sz="440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venir Book" charset="0"/>
                <a:ea typeface="Avenir Book" charset="0"/>
                <a:cs typeface="Avenir Book" charset="0"/>
                <a:sym typeface="Playfair Display" charset="0"/>
              </a:rPr>
              <a:t>Week </a:t>
            </a:r>
            <a:r>
              <a:rPr lang="en-US" altLang="x-none" sz="440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venir Book" charset="0"/>
                <a:ea typeface="Avenir Book" charset="0"/>
                <a:cs typeface="Avenir Book" charset="0"/>
                <a:sym typeface="Playfair Display" charset="0"/>
              </a:rPr>
              <a:t>1</a:t>
            </a:r>
            <a:endParaRPr lang="x-none" altLang="x-none" sz="44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venir Book" charset="0"/>
              <a:ea typeface="Avenir Book" charset="0"/>
              <a:cs typeface="Avenir Book" charset="0"/>
              <a:sym typeface="Playfair Display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-990600" y="10515600"/>
            <a:ext cx="6477000" cy="2811469"/>
            <a:chOff x="-2133600" y="9177337"/>
            <a:chExt cx="10439400" cy="4695082"/>
          </a:xfrm>
        </p:grpSpPr>
        <p:pic>
          <p:nvPicPr>
            <p:cNvPr id="27653" name="Picture 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28800" y="9177337"/>
              <a:ext cx="2514599" cy="25145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654" name="TextBox 4"/>
            <p:cNvSpPr txBox="1">
              <a:spLocks noChangeArrowheads="1"/>
            </p:cNvSpPr>
            <p:nvPr/>
          </p:nvSpPr>
          <p:spPr bwMode="auto">
            <a:xfrm>
              <a:off x="-2133600" y="11713706"/>
              <a:ext cx="10439400" cy="2158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US" altLang="x-none" sz="5400" dirty="0">
                  <a:solidFill>
                    <a:srgbClr val="0070C0"/>
                  </a:solidFill>
                </a:rPr>
                <a:t>Oxygen </a:t>
              </a:r>
              <a:r>
                <a:rPr lang="en-US" altLang="x-none" sz="5400" dirty="0" smtClean="0">
                  <a:solidFill>
                    <a:srgbClr val="0070C0"/>
                  </a:solidFill>
                </a:rPr>
                <a:t>AI</a:t>
              </a:r>
            </a:p>
            <a:p>
              <a:pPr algn="ctr"/>
              <a:r>
                <a:rPr lang="en-US" altLang="x-none" sz="2400" dirty="0" smtClean="0">
                  <a:solidFill>
                    <a:srgbClr val="0070C0"/>
                  </a:solidFill>
                </a:rPr>
                <a:t>Optimize Your Outcomes</a:t>
              </a:r>
              <a:endParaRPr lang="en-US" altLang="x-none" sz="2400" dirty="0">
                <a:solidFill>
                  <a:srgbClr val="0070C0"/>
                </a:solidFill>
              </a:endParaRPr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1588" y="4825084"/>
            <a:ext cx="3429000" cy="1748317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743075" y="13193819"/>
            <a:ext cx="2317908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/>
            <a:r>
              <a:rPr lang="en-US" altLang="x-none" sz="2800" dirty="0"/>
              <a:t>AI6 Registration Form: https://</a:t>
            </a:r>
            <a:r>
              <a:rPr lang="en-US" altLang="x-none" sz="2800" dirty="0" err="1"/>
              <a:t>docs.google.com</a:t>
            </a:r>
            <a:r>
              <a:rPr lang="en-US" altLang="x-none" sz="2800" dirty="0"/>
              <a:t>/forms/d/e/1FAIpQLSd0wx35dx1NJI2C_ciyzoplneu1igltvEACI5KLN6FPWrhO8w/</a:t>
            </a:r>
            <a:r>
              <a:rPr lang="en-US" altLang="x-none" sz="2800" dirty="0" err="1"/>
              <a:t>viewform</a:t>
            </a:r>
            <a:endParaRPr lang="x-none" altLang="x-none" sz="2800" dirty="0"/>
          </a:p>
        </p:txBody>
      </p:sp>
    </p:spTree>
  </p:cSld>
  <p:clrMapOvr>
    <a:masterClrMapping/>
  </p:clrMapOvr>
  <p:transition spd="med" advClick="0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Line 6"/>
          <p:cNvSpPr>
            <a:spLocks noChangeShapeType="1"/>
          </p:cNvSpPr>
          <p:nvPr/>
        </p:nvSpPr>
        <p:spPr bwMode="auto">
          <a:xfrm>
            <a:off x="6350" y="2482850"/>
            <a:ext cx="6318250" cy="0"/>
          </a:xfrm>
          <a:prstGeom prst="line">
            <a:avLst/>
          </a:prstGeom>
          <a:noFill/>
          <a:ln w="12700" cap="flat" cmpd="sng">
            <a:solidFill>
              <a:srgbClr val="E3F2D8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ctr" eaLnBrk="1">
              <a:defRPr/>
            </a:pPr>
            <a:endParaRPr lang="x-none" altLang="x-none" sz="6000">
              <a:solidFill>
                <a:schemeClr val="bg1"/>
              </a:solidFill>
            </a:endParaRPr>
          </a:p>
        </p:txBody>
      </p:sp>
      <p:sp>
        <p:nvSpPr>
          <p:cNvPr id="7" name="Line 7"/>
          <p:cNvSpPr>
            <a:spLocks noChangeShapeType="1"/>
          </p:cNvSpPr>
          <p:nvPr/>
        </p:nvSpPr>
        <p:spPr bwMode="auto">
          <a:xfrm>
            <a:off x="17830800" y="2482850"/>
            <a:ext cx="6646863" cy="0"/>
          </a:xfrm>
          <a:prstGeom prst="line">
            <a:avLst/>
          </a:prstGeom>
          <a:noFill/>
          <a:ln w="12700" cap="flat" cmpd="sng">
            <a:solidFill>
              <a:srgbClr val="E3F2D8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ctr" eaLnBrk="1">
              <a:defRPr/>
            </a:pPr>
            <a:endParaRPr lang="x-none" altLang="x-none" sz="3200"/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1508125"/>
            <a:ext cx="11506200" cy="1949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5" name="Rectangle 4"/>
          <p:cNvSpPr>
            <a:spLocks/>
          </p:cNvSpPr>
          <p:nvPr/>
        </p:nvSpPr>
        <p:spPr bwMode="auto">
          <a:xfrm>
            <a:off x="6705600" y="1970088"/>
            <a:ext cx="10896600" cy="1025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 eaLnBrk="1">
              <a:defRPr/>
            </a:pPr>
            <a:r>
              <a:rPr lang="en-US" altLang="x-none" sz="6000" dirty="0" smtClean="0">
                <a:solidFill>
                  <a:srgbClr val="0070C0"/>
                </a:solidFill>
                <a:latin typeface="Avenir Book" charset="0"/>
                <a:ea typeface="Avenir Book" charset="0"/>
                <a:cs typeface="Avenir Book" charset="0"/>
                <a:sym typeface="Playfair Display" charset="0"/>
              </a:rPr>
              <a:t>Curriculum</a:t>
            </a:r>
            <a:endParaRPr lang="en-US" altLang="x-none" sz="6000" dirty="0">
              <a:solidFill>
                <a:srgbClr val="0070C0"/>
              </a:solidFill>
              <a:latin typeface="Avenir Book" charset="0"/>
              <a:ea typeface="Avenir Book" charset="0"/>
              <a:cs typeface="Avenir Book" charset="0"/>
              <a:sym typeface="Playfair Display" charset="0"/>
            </a:endParaRPr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1843150924"/>
              </p:ext>
            </p:extLst>
          </p:nvPr>
        </p:nvGraphicFramePr>
        <p:xfrm>
          <a:off x="1524000" y="3477006"/>
          <a:ext cx="21221700" cy="74390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8"/>
    </mc:Choice>
    <mc:Fallback xmlns="">
      <p:transition spd="slow" advTm="68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Line 6"/>
          <p:cNvSpPr>
            <a:spLocks noChangeShapeType="1"/>
          </p:cNvSpPr>
          <p:nvPr/>
        </p:nvSpPr>
        <p:spPr bwMode="auto">
          <a:xfrm>
            <a:off x="6350" y="2482850"/>
            <a:ext cx="6318250" cy="0"/>
          </a:xfrm>
          <a:prstGeom prst="line">
            <a:avLst/>
          </a:prstGeom>
          <a:noFill/>
          <a:ln w="12700" cap="flat" cmpd="sng">
            <a:solidFill>
              <a:srgbClr val="E3F2D8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ctr" eaLnBrk="1">
              <a:defRPr/>
            </a:pPr>
            <a:endParaRPr lang="x-none" altLang="x-none" sz="6000">
              <a:solidFill>
                <a:schemeClr val="bg1"/>
              </a:solidFill>
            </a:endParaRPr>
          </a:p>
        </p:txBody>
      </p:sp>
      <p:sp>
        <p:nvSpPr>
          <p:cNvPr id="7" name="Line 7"/>
          <p:cNvSpPr>
            <a:spLocks noChangeShapeType="1"/>
          </p:cNvSpPr>
          <p:nvPr/>
        </p:nvSpPr>
        <p:spPr bwMode="auto">
          <a:xfrm>
            <a:off x="17830800" y="2482850"/>
            <a:ext cx="6646863" cy="0"/>
          </a:xfrm>
          <a:prstGeom prst="line">
            <a:avLst/>
          </a:prstGeom>
          <a:noFill/>
          <a:ln w="12700" cap="flat" cmpd="sng">
            <a:solidFill>
              <a:srgbClr val="E3F2D8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ctr" eaLnBrk="1">
              <a:defRPr/>
            </a:pPr>
            <a:endParaRPr lang="x-none" altLang="x-none" sz="3200"/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1508125"/>
            <a:ext cx="11506200" cy="1949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5" name="Rectangle 4"/>
          <p:cNvSpPr>
            <a:spLocks/>
          </p:cNvSpPr>
          <p:nvPr/>
        </p:nvSpPr>
        <p:spPr bwMode="auto">
          <a:xfrm>
            <a:off x="6705600" y="2016057"/>
            <a:ext cx="10896600" cy="9335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228600" lvl="1" indent="0" algn="ctr"/>
            <a:r>
              <a:rPr lang="en-US" sz="5400">
                <a:solidFill>
                  <a:srgbClr val="0070C0"/>
                </a:solidFill>
              </a:rPr>
              <a:t>Fast AI Detailed Overview</a:t>
            </a:r>
            <a:endParaRPr lang="en-US" sz="5400" dirty="0">
              <a:solidFill>
                <a:srgbClr val="0070C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2077700" y="4049398"/>
            <a:ext cx="12039600" cy="71711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/>
              <a:t>Weekly Course Content</a:t>
            </a:r>
          </a:p>
          <a:p>
            <a:pPr marL="914400" indent="-914400">
              <a:lnSpc>
                <a:spcPct val="150000"/>
              </a:lnSpc>
              <a:buAutoNum type="arabicPeriod"/>
            </a:pPr>
            <a:r>
              <a:rPr lang="en-US" sz="4000" dirty="0" smtClean="0"/>
              <a:t>Recognizing Cats and Dogs</a:t>
            </a:r>
          </a:p>
          <a:p>
            <a:pPr marL="914400" indent="-914400">
              <a:lnSpc>
                <a:spcPct val="150000"/>
              </a:lnSpc>
              <a:buAutoNum type="arabicPeriod"/>
            </a:pPr>
            <a:r>
              <a:rPr lang="en-US" sz="4000" dirty="0" smtClean="0"/>
              <a:t>Improving Your Image Classifier</a:t>
            </a:r>
          </a:p>
          <a:p>
            <a:pPr marL="914400" indent="-914400">
              <a:lnSpc>
                <a:spcPct val="150000"/>
              </a:lnSpc>
              <a:buAutoNum type="arabicPeriod"/>
            </a:pPr>
            <a:r>
              <a:rPr lang="en-US" sz="4000" dirty="0" smtClean="0"/>
              <a:t>Understanding Convolutions</a:t>
            </a:r>
          </a:p>
          <a:p>
            <a:pPr marL="914400" indent="-914400">
              <a:lnSpc>
                <a:spcPct val="150000"/>
              </a:lnSpc>
              <a:buAutoNum type="arabicPeriod"/>
            </a:pPr>
            <a:r>
              <a:rPr lang="en-US" sz="4000" dirty="0" smtClean="0"/>
              <a:t>Structured, Time Series &amp; Language Models</a:t>
            </a:r>
          </a:p>
          <a:p>
            <a:pPr marL="914400" indent="-914400">
              <a:lnSpc>
                <a:spcPct val="150000"/>
              </a:lnSpc>
              <a:buAutoNum type="arabicPeriod"/>
            </a:pPr>
            <a:r>
              <a:rPr lang="en-US" sz="4000" dirty="0" smtClean="0"/>
              <a:t>Collaborative Filtering. Inside the Training Loop</a:t>
            </a:r>
          </a:p>
          <a:p>
            <a:pPr marL="914400" indent="-914400">
              <a:lnSpc>
                <a:spcPct val="150000"/>
              </a:lnSpc>
              <a:buAutoNum type="arabicPeriod"/>
            </a:pPr>
            <a:r>
              <a:rPr lang="en-US" sz="4000" dirty="0" smtClean="0"/>
              <a:t>Interpreting </a:t>
            </a:r>
            <a:r>
              <a:rPr lang="en-US" sz="4000" dirty="0" err="1" smtClean="0"/>
              <a:t>Embeddings</a:t>
            </a:r>
            <a:r>
              <a:rPr lang="en-US" sz="4000" dirty="0" smtClean="0"/>
              <a:t>. RNN from Scratch</a:t>
            </a:r>
          </a:p>
          <a:p>
            <a:pPr marL="914400" indent="-914400">
              <a:lnSpc>
                <a:spcPct val="150000"/>
              </a:lnSpc>
              <a:buAutoNum type="arabicPeriod"/>
            </a:pPr>
            <a:r>
              <a:rPr lang="en-US" sz="4000" dirty="0" err="1" smtClean="0"/>
              <a:t>Resnets</a:t>
            </a:r>
            <a:r>
              <a:rPr lang="en-US" sz="4000" dirty="0" smtClean="0"/>
              <a:t> from Scratch</a:t>
            </a:r>
            <a:endParaRPr lang="en-US" sz="4000" dirty="0"/>
          </a:p>
        </p:txBody>
      </p:sp>
      <p:sp>
        <p:nvSpPr>
          <p:cNvPr id="4" name="TextBox 3"/>
          <p:cNvSpPr txBox="1"/>
          <p:nvPr/>
        </p:nvSpPr>
        <p:spPr>
          <a:xfrm>
            <a:off x="1219200" y="3924371"/>
            <a:ext cx="9296400" cy="39395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mtClean="0"/>
              <a:t>“Learn </a:t>
            </a:r>
            <a:r>
              <a:rPr lang="en-US"/>
              <a:t>how to build state of the art models without needing graduate-level math—but also without dumbing anything down</a:t>
            </a:r>
            <a:r>
              <a:rPr lang="en-US" smtClean="0"/>
              <a:t>.”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962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8"/>
    </mc:Choice>
    <mc:Fallback xmlns="">
      <p:transition spd="slow" advTm="368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Line 6"/>
          <p:cNvSpPr>
            <a:spLocks noChangeShapeType="1"/>
          </p:cNvSpPr>
          <p:nvPr/>
        </p:nvSpPr>
        <p:spPr bwMode="auto">
          <a:xfrm>
            <a:off x="6350" y="1127125"/>
            <a:ext cx="6318250" cy="0"/>
          </a:xfrm>
          <a:prstGeom prst="line">
            <a:avLst/>
          </a:prstGeom>
          <a:noFill/>
          <a:ln w="12700" cap="flat" cmpd="sng">
            <a:solidFill>
              <a:srgbClr val="E3F2D8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ctr" eaLnBrk="1">
              <a:defRPr/>
            </a:pPr>
            <a:endParaRPr lang="x-none" altLang="x-none" sz="6000">
              <a:solidFill>
                <a:schemeClr val="bg1"/>
              </a:solidFill>
            </a:endParaRPr>
          </a:p>
        </p:txBody>
      </p:sp>
      <p:sp>
        <p:nvSpPr>
          <p:cNvPr id="7" name="Line 7"/>
          <p:cNvSpPr>
            <a:spLocks noChangeShapeType="1"/>
          </p:cNvSpPr>
          <p:nvPr/>
        </p:nvSpPr>
        <p:spPr bwMode="auto">
          <a:xfrm>
            <a:off x="17830800" y="1127125"/>
            <a:ext cx="6646863" cy="0"/>
          </a:xfrm>
          <a:prstGeom prst="line">
            <a:avLst/>
          </a:prstGeom>
          <a:noFill/>
          <a:ln w="12700" cap="flat" cmpd="sng">
            <a:solidFill>
              <a:srgbClr val="E3F2D8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ctr" eaLnBrk="1">
              <a:defRPr/>
            </a:pPr>
            <a:endParaRPr lang="x-none" altLang="x-none" sz="3200"/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152400"/>
            <a:ext cx="11506200" cy="1949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5" name="Rectangle 4"/>
          <p:cNvSpPr>
            <a:spLocks/>
          </p:cNvSpPr>
          <p:nvPr/>
        </p:nvSpPr>
        <p:spPr bwMode="auto">
          <a:xfrm>
            <a:off x="6705600" y="660332"/>
            <a:ext cx="10896600" cy="9335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228600" lvl="1" indent="0" algn="ctr"/>
            <a:r>
              <a:rPr lang="en-US" sz="5400" dirty="0" smtClean="0">
                <a:solidFill>
                  <a:srgbClr val="0070C0"/>
                </a:solidFill>
              </a:rPr>
              <a:t>CS224n Detailed </a:t>
            </a:r>
            <a:r>
              <a:rPr lang="en-US" sz="5400" dirty="0">
                <a:solidFill>
                  <a:srgbClr val="0070C0"/>
                </a:solidFill>
              </a:rPr>
              <a:t>Overview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792212" y="1828800"/>
            <a:ext cx="17658588" cy="124033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/>
              <a:t>Weekly Course Content</a:t>
            </a:r>
          </a:p>
          <a:p>
            <a:pPr marL="742950" indent="-742950" algn="ctr">
              <a:buFont typeface="+mj-lt"/>
              <a:buAutoNum type="arabicPeriod"/>
            </a:pPr>
            <a:r>
              <a:rPr lang="en-US" sz="4000" b="1" dirty="0" smtClean="0"/>
              <a:t>Intro to NLP &amp; Deep Learning</a:t>
            </a:r>
          </a:p>
          <a:p>
            <a:pPr marL="742950" indent="-742950" algn="ctr">
              <a:buFont typeface="+mj-lt"/>
              <a:buAutoNum type="arabicPeriod"/>
            </a:pPr>
            <a:r>
              <a:rPr lang="en-US" sz="4000" b="1" dirty="0" smtClean="0"/>
              <a:t>Word Vectors 1</a:t>
            </a:r>
          </a:p>
          <a:p>
            <a:pPr marL="742950" indent="-742950" algn="ctr">
              <a:buFont typeface="+mj-lt"/>
              <a:buAutoNum type="arabicPeriod"/>
            </a:pPr>
            <a:r>
              <a:rPr lang="en-US" sz="4000" b="1" dirty="0" smtClean="0"/>
              <a:t>Word Vectors 2</a:t>
            </a:r>
          </a:p>
          <a:p>
            <a:pPr marL="742950" indent="-742950" algn="ctr">
              <a:buFont typeface="+mj-lt"/>
              <a:buAutoNum type="arabicPeriod"/>
            </a:pPr>
            <a:r>
              <a:rPr lang="en-US" sz="4000" b="1" dirty="0" smtClean="0"/>
              <a:t>Neural Networks</a:t>
            </a:r>
          </a:p>
          <a:p>
            <a:pPr marL="742950" indent="-742950" algn="ctr">
              <a:buFont typeface="+mj-lt"/>
              <a:buAutoNum type="arabicPeriod"/>
            </a:pPr>
            <a:r>
              <a:rPr lang="en-US" sz="4000" b="1" dirty="0" smtClean="0"/>
              <a:t>Back Propagation</a:t>
            </a:r>
          </a:p>
          <a:p>
            <a:pPr marL="742950" indent="-742950" algn="ctr">
              <a:buFont typeface="+mj-lt"/>
              <a:buAutoNum type="arabicPeriod"/>
            </a:pPr>
            <a:r>
              <a:rPr lang="en-US" sz="4000" b="1" dirty="0" smtClean="0"/>
              <a:t>Intro to </a:t>
            </a:r>
            <a:r>
              <a:rPr lang="en-US" sz="4000" b="1" dirty="0" err="1" smtClean="0"/>
              <a:t>TensorFlow</a:t>
            </a:r>
            <a:endParaRPr lang="en-US" sz="4000" b="1" dirty="0" smtClean="0"/>
          </a:p>
          <a:p>
            <a:pPr marL="742950" indent="-742950" algn="ctr">
              <a:buFont typeface="+mj-lt"/>
              <a:buAutoNum type="arabicPeriod"/>
            </a:pPr>
            <a:r>
              <a:rPr lang="en-US" sz="4000" b="1" dirty="0" smtClean="0"/>
              <a:t>Dependency Parsing</a:t>
            </a:r>
          </a:p>
          <a:p>
            <a:pPr marL="742950" indent="-742950" algn="ctr">
              <a:buFont typeface="+mj-lt"/>
              <a:buAutoNum type="arabicPeriod"/>
            </a:pPr>
            <a:r>
              <a:rPr lang="en-US" sz="4000" b="1" dirty="0" smtClean="0"/>
              <a:t>RNN and Language Models</a:t>
            </a:r>
          </a:p>
          <a:p>
            <a:pPr marL="742950" indent="-742950" algn="ctr">
              <a:buFont typeface="+mj-lt"/>
              <a:buAutoNum type="arabicPeriod"/>
            </a:pPr>
            <a:r>
              <a:rPr lang="en-US" sz="4000" b="1" dirty="0" smtClean="0"/>
              <a:t>Vanishing Gradients, Fancy RNNs</a:t>
            </a:r>
          </a:p>
          <a:p>
            <a:pPr marL="742950" indent="-742950" algn="ctr">
              <a:buFont typeface="+mj-lt"/>
              <a:buAutoNum type="arabicPeriod"/>
            </a:pPr>
            <a:r>
              <a:rPr lang="en-US" sz="4000" b="1" dirty="0" smtClean="0"/>
              <a:t>Machine Translation, Seq2Seq and Attention</a:t>
            </a:r>
          </a:p>
          <a:p>
            <a:pPr marL="742950" indent="-742950" algn="ctr">
              <a:buFont typeface="+mj-lt"/>
              <a:buAutoNum type="arabicPeriod"/>
            </a:pPr>
            <a:r>
              <a:rPr lang="en-US" sz="4000" b="1" dirty="0" smtClean="0"/>
              <a:t>Advanced Attention</a:t>
            </a:r>
          </a:p>
          <a:p>
            <a:pPr marL="742950" indent="-742950" algn="ctr">
              <a:buFont typeface="+mj-lt"/>
              <a:buAutoNum type="arabicPeriod"/>
            </a:pPr>
            <a:r>
              <a:rPr lang="en-US" sz="4000" b="1" dirty="0" smtClean="0"/>
              <a:t>Transformer Networks and CNNs</a:t>
            </a:r>
          </a:p>
          <a:p>
            <a:pPr marL="742950" indent="-742950" algn="ctr">
              <a:buFont typeface="+mj-lt"/>
              <a:buAutoNum type="arabicPeriod"/>
            </a:pPr>
            <a:r>
              <a:rPr lang="en-US" sz="4000" b="1" dirty="0" smtClean="0"/>
              <a:t>Co-reference Resolution</a:t>
            </a:r>
          </a:p>
          <a:p>
            <a:pPr marL="742950" indent="-742950" algn="ctr">
              <a:buFont typeface="+mj-lt"/>
              <a:buAutoNum type="arabicPeriod"/>
            </a:pPr>
            <a:r>
              <a:rPr lang="en-US" sz="4000" b="1" dirty="0"/>
              <a:t> </a:t>
            </a:r>
            <a:r>
              <a:rPr lang="en-US" sz="4000" b="1" dirty="0" smtClean="0"/>
              <a:t>Tree RNNs and Constituency Parsing</a:t>
            </a:r>
          </a:p>
          <a:p>
            <a:pPr marL="742950" indent="-742950" algn="ctr">
              <a:buFont typeface="+mj-lt"/>
              <a:buAutoNum type="arabicPeriod"/>
            </a:pPr>
            <a:r>
              <a:rPr lang="en-US" sz="4000" b="1" dirty="0" smtClean="0"/>
              <a:t>Advanced Architectures and Memory Networks</a:t>
            </a:r>
          </a:p>
          <a:p>
            <a:pPr marL="742950" indent="-742950" algn="ctr">
              <a:buFont typeface="+mj-lt"/>
              <a:buAutoNum type="arabicPeriod"/>
            </a:pPr>
            <a:r>
              <a:rPr lang="en-US" sz="4000" b="1" dirty="0" smtClean="0"/>
              <a:t>Reinforcement Learning for NLP</a:t>
            </a:r>
          </a:p>
          <a:p>
            <a:pPr marL="742950" indent="-742950" algn="ctr">
              <a:buFont typeface="+mj-lt"/>
              <a:buAutoNum type="arabicPeriod"/>
            </a:pPr>
            <a:r>
              <a:rPr lang="en-US" sz="4000" b="1" dirty="0" smtClean="0"/>
              <a:t>Semi-Supervised Learning for NLP</a:t>
            </a:r>
          </a:p>
          <a:p>
            <a:pPr marL="742950" indent="-742950" algn="ctr">
              <a:buFont typeface="+mj-lt"/>
              <a:buAutoNum type="arabicPeriod"/>
            </a:pPr>
            <a:r>
              <a:rPr lang="en-US" sz="4000" b="1" dirty="0" smtClean="0"/>
              <a:t>Future of NLP Models, Multi-task Learning and QA Systems</a:t>
            </a:r>
          </a:p>
          <a:p>
            <a:pPr marL="742950" indent="-742950" algn="ctr">
              <a:buFont typeface="+mj-lt"/>
              <a:buAutoNum type="arabicPeriod"/>
            </a:pPr>
            <a:endParaRPr lang="en-US" sz="4000" b="1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219200" y="3924371"/>
            <a:ext cx="9296400" cy="31700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“Students will learn </a:t>
            </a:r>
            <a:r>
              <a:rPr lang="en-US" dirty="0"/>
              <a:t>to implement, train, debug, visualize and invent their own neural network models</a:t>
            </a:r>
            <a:r>
              <a:rPr lang="en-US" dirty="0" smtClean="0"/>
              <a:t>.”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9896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8"/>
    </mc:Choice>
    <mc:Fallback xmlns="">
      <p:transition spd="slow" advTm="368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Line 6"/>
          <p:cNvSpPr>
            <a:spLocks noChangeShapeType="1"/>
          </p:cNvSpPr>
          <p:nvPr/>
        </p:nvSpPr>
        <p:spPr bwMode="auto">
          <a:xfrm>
            <a:off x="6350" y="2482850"/>
            <a:ext cx="6318250" cy="0"/>
          </a:xfrm>
          <a:prstGeom prst="line">
            <a:avLst/>
          </a:prstGeom>
          <a:noFill/>
          <a:ln w="12700" cap="flat" cmpd="sng">
            <a:solidFill>
              <a:srgbClr val="E3F2D8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ctr" eaLnBrk="1">
              <a:defRPr/>
            </a:pPr>
            <a:endParaRPr lang="x-none" altLang="x-none" sz="6000">
              <a:solidFill>
                <a:schemeClr val="bg1"/>
              </a:solidFill>
            </a:endParaRPr>
          </a:p>
        </p:txBody>
      </p:sp>
      <p:sp>
        <p:nvSpPr>
          <p:cNvPr id="7" name="Line 7"/>
          <p:cNvSpPr>
            <a:spLocks noChangeShapeType="1"/>
          </p:cNvSpPr>
          <p:nvPr/>
        </p:nvSpPr>
        <p:spPr bwMode="auto">
          <a:xfrm>
            <a:off x="17830800" y="2482850"/>
            <a:ext cx="6646863" cy="0"/>
          </a:xfrm>
          <a:prstGeom prst="line">
            <a:avLst/>
          </a:prstGeom>
          <a:noFill/>
          <a:ln w="12700" cap="flat" cmpd="sng">
            <a:solidFill>
              <a:srgbClr val="E3F2D8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ctr" eaLnBrk="1">
              <a:defRPr/>
            </a:pPr>
            <a:endParaRPr lang="x-none" altLang="x-none" sz="3200"/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1508125"/>
            <a:ext cx="11506200" cy="1949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5" name="Rectangle 4"/>
          <p:cNvSpPr>
            <a:spLocks/>
          </p:cNvSpPr>
          <p:nvPr/>
        </p:nvSpPr>
        <p:spPr bwMode="auto">
          <a:xfrm>
            <a:off x="6705600" y="1970088"/>
            <a:ext cx="10896600" cy="1025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 eaLnBrk="1">
              <a:defRPr/>
            </a:pPr>
            <a:r>
              <a:rPr lang="en-US" altLang="x-none" sz="6000" dirty="0" smtClean="0">
                <a:solidFill>
                  <a:srgbClr val="0070C0"/>
                </a:solidFill>
                <a:latin typeface="Avenir Book" charset="0"/>
                <a:ea typeface="Avenir Book" charset="0"/>
                <a:cs typeface="Avenir Book" charset="0"/>
                <a:sym typeface="Playfair Display" charset="0"/>
              </a:rPr>
              <a:t>Agenda</a:t>
            </a:r>
            <a:endParaRPr lang="en-US" altLang="x-none" sz="6000" dirty="0">
              <a:solidFill>
                <a:srgbClr val="0070C0"/>
              </a:solidFill>
              <a:latin typeface="Avenir Book" charset="0"/>
              <a:ea typeface="Avenir Book" charset="0"/>
              <a:cs typeface="Avenir Book" charset="0"/>
              <a:sym typeface="Playfair Display" charset="0"/>
            </a:endParaRPr>
          </a:p>
        </p:txBody>
      </p:sp>
      <p:sp>
        <p:nvSpPr>
          <p:cNvPr id="25" name="Rectangle 24"/>
          <p:cNvSpPr>
            <a:spLocks/>
          </p:cNvSpPr>
          <p:nvPr/>
        </p:nvSpPr>
        <p:spPr bwMode="auto">
          <a:xfrm>
            <a:off x="2362200" y="5105400"/>
            <a:ext cx="20345400" cy="34881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>
            <a:spAutoFit/>
          </a:bodyPr>
          <a:lstStyle>
            <a:lvl1pPr marL="342900" indent="-342900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1085850" indent="-857250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indent="-9144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indent="-9144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indent="-9144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indent="-9144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lvl="1">
              <a:buFont typeface="Playfair Display" charset="0"/>
              <a:buAutoNum type="romanUcPeriod"/>
            </a:pPr>
            <a:r>
              <a:rPr lang="en-US" sz="4400" dirty="0" smtClean="0">
                <a:solidFill>
                  <a:srgbClr val="0070C0"/>
                </a:solidFill>
              </a:rPr>
              <a:t>Fast </a:t>
            </a:r>
            <a:r>
              <a:rPr lang="en-US" sz="4400" dirty="0">
                <a:solidFill>
                  <a:srgbClr val="0070C0"/>
                </a:solidFill>
              </a:rPr>
              <a:t>AI </a:t>
            </a:r>
            <a:r>
              <a:rPr lang="en-US" sz="4400" dirty="0" smtClean="0">
                <a:solidFill>
                  <a:srgbClr val="0070C0"/>
                </a:solidFill>
              </a:rPr>
              <a:t>Lesson 1</a:t>
            </a:r>
            <a:endParaRPr lang="en-US" sz="4400" dirty="0">
              <a:solidFill>
                <a:srgbClr val="0070C0"/>
              </a:solidFill>
            </a:endParaRPr>
          </a:p>
          <a:p>
            <a:pPr lvl="1">
              <a:buFont typeface="Playfair Display" charset="0"/>
              <a:buAutoNum type="romanUcPeriod"/>
            </a:pPr>
            <a:r>
              <a:rPr lang="en-US" sz="4400" dirty="0">
                <a:solidFill>
                  <a:srgbClr val="0070C0"/>
                </a:solidFill>
              </a:rPr>
              <a:t>CS224n </a:t>
            </a:r>
            <a:r>
              <a:rPr lang="en-US" sz="4400" dirty="0" smtClean="0">
                <a:solidFill>
                  <a:srgbClr val="0070C0"/>
                </a:solidFill>
              </a:rPr>
              <a:t>Lecture 1</a:t>
            </a:r>
            <a:endParaRPr lang="en-US" sz="4400" dirty="0">
              <a:solidFill>
                <a:srgbClr val="0070C0"/>
              </a:solidFill>
            </a:endParaRPr>
          </a:p>
          <a:p>
            <a:pPr lvl="1">
              <a:buFont typeface="Playfair Display" charset="0"/>
              <a:buAutoNum type="romanUcPeriod"/>
            </a:pPr>
            <a:r>
              <a:rPr lang="en-US" sz="4400" dirty="0" smtClean="0">
                <a:solidFill>
                  <a:srgbClr val="0070C0"/>
                </a:solidFill>
              </a:rPr>
              <a:t>Other Items</a:t>
            </a:r>
            <a:endParaRPr lang="en-US" sz="4400" dirty="0">
              <a:solidFill>
                <a:srgbClr val="0070C0"/>
              </a:solidFill>
            </a:endParaRPr>
          </a:p>
          <a:p>
            <a:pPr lvl="2">
              <a:buFont typeface="Playfair Display" charset="0"/>
              <a:buAutoNum type="romanUcPeriod"/>
            </a:pPr>
            <a:r>
              <a:rPr lang="en-US" altLang="x-none" sz="4400" dirty="0" smtClean="0">
                <a:solidFill>
                  <a:srgbClr val="0070C0"/>
                </a:solidFill>
              </a:rPr>
              <a:t>Interest in </a:t>
            </a:r>
            <a:r>
              <a:rPr lang="en-US" altLang="x-none" sz="4400" dirty="0" err="1" smtClean="0">
                <a:solidFill>
                  <a:srgbClr val="0070C0"/>
                </a:solidFill>
              </a:rPr>
              <a:t>MXNet</a:t>
            </a:r>
            <a:endParaRPr lang="en-US" altLang="x-none" sz="4400" dirty="0" smtClean="0">
              <a:solidFill>
                <a:srgbClr val="0070C0"/>
              </a:solidFill>
            </a:endParaRPr>
          </a:p>
          <a:p>
            <a:pPr lvl="2">
              <a:buFont typeface="Playfair Display" charset="0"/>
              <a:buAutoNum type="romanUcPeriod"/>
            </a:pPr>
            <a:r>
              <a:rPr lang="en-US" altLang="x-none" sz="4400" dirty="0">
                <a:solidFill>
                  <a:srgbClr val="0070C0"/>
                </a:solidFill>
              </a:rPr>
              <a:t> </a:t>
            </a:r>
            <a:r>
              <a:rPr lang="en-US" altLang="x-none" sz="4400" dirty="0" smtClean="0">
                <a:solidFill>
                  <a:srgbClr val="0070C0"/>
                </a:solidFill>
              </a:rPr>
              <a:t>Study </a:t>
            </a:r>
            <a:r>
              <a:rPr lang="en-US" altLang="x-none" sz="4400" dirty="0" err="1" smtClean="0">
                <a:solidFill>
                  <a:srgbClr val="0070C0"/>
                </a:solidFill>
              </a:rPr>
              <a:t>Kera</a:t>
            </a:r>
            <a:r>
              <a:rPr lang="en-US" altLang="x-none" sz="4400" dirty="0" smtClean="0">
                <a:solidFill>
                  <a:srgbClr val="0070C0"/>
                </a:solidFill>
              </a:rPr>
              <a:t>-based </a:t>
            </a:r>
            <a:r>
              <a:rPr lang="en-US" altLang="x-none" sz="4400" dirty="0" err="1" smtClean="0">
                <a:solidFill>
                  <a:srgbClr val="0070C0"/>
                </a:solidFill>
              </a:rPr>
              <a:t>FastAI</a:t>
            </a:r>
            <a:endParaRPr lang="en-US" altLang="x-none" sz="4400" dirty="0">
              <a:solidFill>
                <a:srgbClr val="0070C0"/>
              </a:solidFill>
            </a:endParaRPr>
          </a:p>
        </p:txBody>
      </p:sp>
      <p:sp>
        <p:nvSpPr>
          <p:cNvPr id="9" name="Rectangle 8"/>
          <p:cNvSpPr>
            <a:spLocks/>
          </p:cNvSpPr>
          <p:nvPr/>
        </p:nvSpPr>
        <p:spPr bwMode="auto">
          <a:xfrm>
            <a:off x="12565380" y="4459732"/>
            <a:ext cx="12074525" cy="4842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square" lIns="50800" tIns="50800" rIns="50800" bIns="50800" anchor="ctr">
            <a:spAutoFit/>
          </a:bodyPr>
          <a:lstStyle>
            <a:lvl1pPr marL="342900" indent="-342900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1085850" indent="-857250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indent="-9144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indent="-9144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indent="-9144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indent="-9144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marL="228600" lvl="1" indent="0"/>
            <a:endParaRPr lang="en-US" sz="4400" dirty="0" smtClean="0">
              <a:solidFill>
                <a:srgbClr val="0070C0"/>
              </a:solidFill>
            </a:endParaRPr>
          </a:p>
          <a:p>
            <a:pPr marL="228600" lvl="1" indent="0"/>
            <a:r>
              <a:rPr lang="en-US" sz="4400" dirty="0" smtClean="0">
                <a:solidFill>
                  <a:srgbClr val="0070C0"/>
                </a:solidFill>
              </a:rPr>
              <a:t>845AM </a:t>
            </a:r>
            <a:r>
              <a:rPr lang="mr-IN" sz="4400" dirty="0" smtClean="0">
                <a:solidFill>
                  <a:srgbClr val="0070C0"/>
                </a:solidFill>
              </a:rPr>
              <a:t>–</a:t>
            </a:r>
            <a:r>
              <a:rPr lang="en-US" sz="4400" dirty="0" smtClean="0">
                <a:solidFill>
                  <a:srgbClr val="0070C0"/>
                </a:solidFill>
              </a:rPr>
              <a:t> Sign-in</a:t>
            </a:r>
          </a:p>
          <a:p>
            <a:pPr marL="228600" lvl="1" indent="0"/>
            <a:r>
              <a:rPr lang="en-US" sz="4400" dirty="0" smtClean="0">
                <a:solidFill>
                  <a:srgbClr val="0070C0"/>
                </a:solidFill>
              </a:rPr>
              <a:t>910AM  - Fast AI Discussion</a:t>
            </a:r>
            <a:endParaRPr lang="en-US" sz="4400" dirty="0">
              <a:solidFill>
                <a:srgbClr val="0070C0"/>
              </a:solidFill>
            </a:endParaRPr>
          </a:p>
          <a:p>
            <a:pPr marL="228600" lvl="1" indent="0"/>
            <a:r>
              <a:rPr lang="en-US" sz="4400" dirty="0" smtClean="0">
                <a:solidFill>
                  <a:srgbClr val="0070C0"/>
                </a:solidFill>
              </a:rPr>
              <a:t>10AM  - Break</a:t>
            </a:r>
          </a:p>
          <a:p>
            <a:pPr marL="228600" lvl="1" indent="0"/>
            <a:r>
              <a:rPr lang="en-US" sz="4400" dirty="0" smtClean="0">
                <a:solidFill>
                  <a:srgbClr val="0070C0"/>
                </a:solidFill>
              </a:rPr>
              <a:t>1030AM  - CS224n Discussion</a:t>
            </a:r>
          </a:p>
          <a:p>
            <a:pPr marL="228600" lvl="1" indent="0"/>
            <a:r>
              <a:rPr lang="en-US" sz="4400" dirty="0" smtClean="0">
                <a:solidFill>
                  <a:srgbClr val="0070C0"/>
                </a:solidFill>
              </a:rPr>
              <a:t>1130  - Break</a:t>
            </a:r>
          </a:p>
          <a:p>
            <a:pPr marL="228600" lvl="1" indent="0"/>
            <a:r>
              <a:rPr lang="en-US" sz="4400" dirty="0" smtClean="0">
                <a:solidFill>
                  <a:srgbClr val="0070C0"/>
                </a:solidFill>
              </a:rPr>
              <a:t>12PM  Close</a:t>
            </a:r>
            <a:endParaRPr lang="en-US" sz="44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0927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3"/>
    </mc:Choice>
    <mc:Fallback xmlns="">
      <p:transition spd="slow" advTm="223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Line 6"/>
          <p:cNvSpPr>
            <a:spLocks noChangeShapeType="1"/>
          </p:cNvSpPr>
          <p:nvPr/>
        </p:nvSpPr>
        <p:spPr bwMode="auto">
          <a:xfrm>
            <a:off x="6350" y="2482850"/>
            <a:ext cx="6318250" cy="0"/>
          </a:xfrm>
          <a:prstGeom prst="line">
            <a:avLst/>
          </a:prstGeom>
          <a:noFill/>
          <a:ln w="12700" cap="flat" cmpd="sng">
            <a:solidFill>
              <a:srgbClr val="E3F2D8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ctr" eaLnBrk="1">
              <a:defRPr/>
            </a:pPr>
            <a:endParaRPr lang="x-none" altLang="x-none" sz="6000">
              <a:solidFill>
                <a:schemeClr val="bg1"/>
              </a:solidFill>
            </a:endParaRPr>
          </a:p>
        </p:txBody>
      </p:sp>
      <p:sp>
        <p:nvSpPr>
          <p:cNvPr id="7" name="Line 7"/>
          <p:cNvSpPr>
            <a:spLocks noChangeShapeType="1"/>
          </p:cNvSpPr>
          <p:nvPr/>
        </p:nvSpPr>
        <p:spPr bwMode="auto">
          <a:xfrm>
            <a:off x="17830800" y="2482850"/>
            <a:ext cx="6646863" cy="0"/>
          </a:xfrm>
          <a:prstGeom prst="line">
            <a:avLst/>
          </a:prstGeom>
          <a:noFill/>
          <a:ln w="12700" cap="flat" cmpd="sng">
            <a:solidFill>
              <a:srgbClr val="E3F2D8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ctr" eaLnBrk="1">
              <a:defRPr/>
            </a:pPr>
            <a:endParaRPr lang="x-none" altLang="x-none" sz="3200"/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1508125"/>
            <a:ext cx="11506200" cy="1949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5" name="Rectangle 4"/>
          <p:cNvSpPr>
            <a:spLocks/>
          </p:cNvSpPr>
          <p:nvPr/>
        </p:nvSpPr>
        <p:spPr bwMode="auto">
          <a:xfrm>
            <a:off x="6705600" y="2016056"/>
            <a:ext cx="10896600" cy="9335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228600" lvl="1" indent="0" algn="ctr"/>
            <a:r>
              <a:rPr lang="en-US" sz="5400" dirty="0">
                <a:solidFill>
                  <a:srgbClr val="0070C0"/>
                </a:solidFill>
              </a:rPr>
              <a:t>Fast AI </a:t>
            </a:r>
            <a:r>
              <a:rPr lang="mr-IN" sz="5400" dirty="0">
                <a:solidFill>
                  <a:srgbClr val="0070C0"/>
                </a:solidFill>
              </a:rPr>
              <a:t>–</a:t>
            </a:r>
            <a:r>
              <a:rPr lang="en-US" sz="5400" dirty="0">
                <a:solidFill>
                  <a:srgbClr val="0070C0"/>
                </a:solidFill>
              </a:rPr>
              <a:t> Week 1</a:t>
            </a:r>
          </a:p>
        </p:txBody>
      </p:sp>
      <p:sp>
        <p:nvSpPr>
          <p:cNvPr id="10" name="Rectangle 9"/>
          <p:cNvSpPr>
            <a:spLocks/>
          </p:cNvSpPr>
          <p:nvPr/>
        </p:nvSpPr>
        <p:spPr bwMode="auto">
          <a:xfrm>
            <a:off x="904175" y="3457575"/>
            <a:ext cx="14349016" cy="82278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square" lIns="50800" tIns="50800" rIns="50800" bIns="50800" anchor="ctr">
            <a:spAutoFit/>
          </a:bodyPr>
          <a:lstStyle>
            <a:lvl1pPr marL="342900" indent="-342900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1085850" indent="-857250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indent="-9144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indent="-9144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indent="-9144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indent="-9144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marL="228600" lvl="1" indent="0" algn="ctr"/>
            <a:r>
              <a:rPr lang="en-US" sz="4400" b="1" dirty="0" smtClean="0">
                <a:solidFill>
                  <a:srgbClr val="0070C0"/>
                </a:solidFill>
              </a:rPr>
              <a:t>Pre-Work</a:t>
            </a:r>
            <a:endParaRPr lang="en-US" sz="4400" b="1" dirty="0">
              <a:solidFill>
                <a:srgbClr val="0070C0"/>
              </a:solidFill>
            </a:endParaRPr>
          </a:p>
          <a:p>
            <a:pPr marL="228600" lvl="1" indent="0"/>
            <a:endParaRPr lang="en-US" sz="4400" u="sng" dirty="0" smtClean="0">
              <a:solidFill>
                <a:srgbClr val="0070C0"/>
              </a:solidFill>
            </a:endParaRPr>
          </a:p>
          <a:p>
            <a:pPr marL="228600" lvl="1" indent="0"/>
            <a:r>
              <a:rPr lang="en-US" sz="4400" u="sng" dirty="0" smtClean="0">
                <a:solidFill>
                  <a:srgbClr val="0070C0"/>
                </a:solidFill>
              </a:rPr>
              <a:t>Video</a:t>
            </a:r>
            <a:r>
              <a:rPr lang="en-US" sz="4400" dirty="0" smtClean="0">
                <a:solidFill>
                  <a:srgbClr val="0070C0"/>
                </a:solidFill>
              </a:rPr>
              <a:t>: </a:t>
            </a:r>
            <a:r>
              <a:rPr lang="en-US" sz="4400" dirty="0" smtClean="0">
                <a:solidFill>
                  <a:srgbClr val="0070C0"/>
                </a:solidFill>
                <a:hlinkClick r:id="rId4"/>
              </a:rPr>
              <a:t>http://course.fast.ai/lessons/lesson1.html</a:t>
            </a:r>
            <a:endParaRPr lang="en-US" sz="4400" dirty="0" smtClean="0">
              <a:solidFill>
                <a:srgbClr val="0070C0"/>
              </a:solidFill>
            </a:endParaRPr>
          </a:p>
          <a:p>
            <a:pPr marL="228600" lvl="1" indent="0"/>
            <a:endParaRPr lang="en-US" sz="4400" u="sng" dirty="0" smtClean="0">
              <a:solidFill>
                <a:srgbClr val="0070C0"/>
              </a:solidFill>
            </a:endParaRPr>
          </a:p>
          <a:p>
            <a:pPr marL="228600" lvl="1" indent="0"/>
            <a:r>
              <a:rPr lang="en-US" sz="4400" u="sng" dirty="0" smtClean="0">
                <a:solidFill>
                  <a:srgbClr val="0070C0"/>
                </a:solidFill>
              </a:rPr>
              <a:t>Lesson Wiki</a:t>
            </a:r>
            <a:r>
              <a:rPr lang="en-US" sz="4400" dirty="0" smtClean="0">
                <a:solidFill>
                  <a:srgbClr val="0070C0"/>
                </a:solidFill>
              </a:rPr>
              <a:t>: </a:t>
            </a:r>
            <a:r>
              <a:rPr lang="en-US" sz="4400" dirty="0" smtClean="0">
                <a:solidFill>
                  <a:srgbClr val="0070C0"/>
                </a:solidFill>
                <a:hlinkClick r:id="rId5"/>
              </a:rPr>
              <a:t>http://forums.fast.ai/t/wiki-lesson-1/9398</a:t>
            </a:r>
            <a:endParaRPr lang="en-US" sz="4400" dirty="0" smtClean="0">
              <a:solidFill>
                <a:srgbClr val="0070C0"/>
              </a:solidFill>
            </a:endParaRPr>
          </a:p>
          <a:p>
            <a:pPr marL="228600" lvl="1" indent="0"/>
            <a:endParaRPr lang="en-US" sz="4400" dirty="0" smtClean="0">
              <a:solidFill>
                <a:srgbClr val="0070C0"/>
              </a:solidFill>
            </a:endParaRPr>
          </a:p>
          <a:p>
            <a:pPr marL="228600" lvl="1" indent="0"/>
            <a:r>
              <a:rPr lang="en-US" sz="4400" u="sng" dirty="0" smtClean="0">
                <a:solidFill>
                  <a:srgbClr val="0070C0"/>
                </a:solidFill>
              </a:rPr>
              <a:t>Reading</a:t>
            </a:r>
            <a:r>
              <a:rPr lang="en-US" sz="4400" dirty="0" smtClean="0">
                <a:solidFill>
                  <a:srgbClr val="0070C0"/>
                </a:solidFill>
              </a:rPr>
              <a:t>: Found in Lesson Wiki</a:t>
            </a:r>
          </a:p>
          <a:p>
            <a:pPr marL="228600" lvl="1" indent="0"/>
            <a:endParaRPr lang="en-US" sz="4400" dirty="0" smtClean="0">
              <a:solidFill>
                <a:srgbClr val="0070C0"/>
              </a:solidFill>
            </a:endParaRPr>
          </a:p>
          <a:p>
            <a:pPr marL="228600" lvl="1" indent="0"/>
            <a:r>
              <a:rPr lang="en-US" sz="4400" u="sng" dirty="0" smtClean="0">
                <a:solidFill>
                  <a:srgbClr val="0070C0"/>
                </a:solidFill>
              </a:rPr>
              <a:t>Coding Goals</a:t>
            </a:r>
            <a:r>
              <a:rPr lang="en-US" sz="4400" dirty="0" smtClean="0">
                <a:solidFill>
                  <a:srgbClr val="0070C0"/>
                </a:solidFill>
              </a:rPr>
              <a:t>: </a:t>
            </a:r>
          </a:p>
          <a:p>
            <a:pPr marL="800100" lvl="1" indent="-571500">
              <a:buFont typeface="Arial" charset="0"/>
              <a:buChar char="•"/>
            </a:pPr>
            <a:r>
              <a:rPr lang="en-US" sz="4400" dirty="0" smtClean="0">
                <a:solidFill>
                  <a:srgbClr val="0070C0"/>
                </a:solidFill>
              </a:rPr>
              <a:t>Minimum: run through the Notebook and understand it</a:t>
            </a:r>
          </a:p>
          <a:p>
            <a:pPr marL="800100" lvl="1" indent="-571500">
              <a:buFont typeface="Arial" charset="0"/>
              <a:buChar char="•"/>
            </a:pPr>
            <a:r>
              <a:rPr lang="en-US" sz="4400" dirty="0" smtClean="0">
                <a:solidFill>
                  <a:srgbClr val="0070C0"/>
                </a:solidFill>
              </a:rPr>
              <a:t>Ideal: Recreate the code from scratch without aid</a:t>
            </a:r>
            <a:endParaRPr lang="en-US" sz="4400" dirty="0" smtClean="0">
              <a:solidFill>
                <a:srgbClr val="0070C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53191" y="3608168"/>
            <a:ext cx="9248856" cy="772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439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8"/>
    </mc:Choice>
    <mc:Fallback xmlns="">
      <p:transition spd="slow" advTm="68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Line 6"/>
          <p:cNvSpPr>
            <a:spLocks noChangeShapeType="1"/>
          </p:cNvSpPr>
          <p:nvPr/>
        </p:nvSpPr>
        <p:spPr bwMode="auto">
          <a:xfrm>
            <a:off x="6350" y="1127125"/>
            <a:ext cx="6318250" cy="0"/>
          </a:xfrm>
          <a:prstGeom prst="line">
            <a:avLst/>
          </a:prstGeom>
          <a:noFill/>
          <a:ln w="12700" cap="flat" cmpd="sng">
            <a:solidFill>
              <a:srgbClr val="E3F2D8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ctr" eaLnBrk="1">
              <a:defRPr/>
            </a:pPr>
            <a:endParaRPr lang="x-none" altLang="x-none" sz="6000">
              <a:solidFill>
                <a:schemeClr val="bg1"/>
              </a:solidFill>
            </a:endParaRP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152400"/>
            <a:ext cx="11506200" cy="1949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5" name="Rectangle 4"/>
          <p:cNvSpPr>
            <a:spLocks/>
          </p:cNvSpPr>
          <p:nvPr/>
        </p:nvSpPr>
        <p:spPr bwMode="auto">
          <a:xfrm>
            <a:off x="6705600" y="175419"/>
            <a:ext cx="10896600" cy="28725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 eaLnBrk="1">
              <a:defRPr/>
            </a:pPr>
            <a:r>
              <a:rPr lang="en-US" altLang="x-none" sz="6000" dirty="0" err="1" smtClean="0">
                <a:solidFill>
                  <a:srgbClr val="0070C0"/>
                </a:solidFill>
                <a:latin typeface="Avenir Book" charset="0"/>
                <a:ea typeface="Avenir Book" charset="0"/>
                <a:cs typeface="Avenir Book" charset="0"/>
                <a:sym typeface="Playfair Display" charset="0"/>
              </a:rPr>
              <a:t>Fast.AI</a:t>
            </a:r>
            <a:r>
              <a:rPr lang="en-US" altLang="x-none" sz="6000" dirty="0" smtClean="0">
                <a:solidFill>
                  <a:srgbClr val="0070C0"/>
                </a:solidFill>
                <a:latin typeface="Avenir Book" charset="0"/>
                <a:ea typeface="Avenir Book" charset="0"/>
                <a:cs typeface="Avenir Book" charset="0"/>
                <a:sym typeface="Playfair Display" charset="0"/>
              </a:rPr>
              <a:t> Lesson 1: </a:t>
            </a:r>
          </a:p>
          <a:p>
            <a:pPr algn="ctr" eaLnBrk="1">
              <a:defRPr/>
            </a:pPr>
            <a:r>
              <a:rPr lang="en-US" sz="6000" dirty="0" smtClean="0">
                <a:solidFill>
                  <a:srgbClr val="0070C0"/>
                </a:solidFill>
                <a:latin typeface="Avenir Book" charset="0"/>
                <a:ea typeface="Avenir Book" charset="0"/>
                <a:cs typeface="Avenir Book" charset="0"/>
              </a:rPr>
              <a:t>Recognizing </a:t>
            </a:r>
            <a:r>
              <a:rPr lang="en-US" sz="6000" dirty="0">
                <a:solidFill>
                  <a:srgbClr val="0070C0"/>
                </a:solidFill>
                <a:latin typeface="Avenir Book" charset="0"/>
                <a:ea typeface="Avenir Book" charset="0"/>
                <a:cs typeface="Avenir Book" charset="0"/>
              </a:rPr>
              <a:t>Cats and Dogs</a:t>
            </a:r>
          </a:p>
          <a:p>
            <a:pPr algn="ctr" eaLnBrk="1">
              <a:defRPr/>
            </a:pPr>
            <a:endParaRPr lang="en-US" altLang="x-none" sz="6000" dirty="0">
              <a:solidFill>
                <a:srgbClr val="0070C0"/>
              </a:solidFill>
              <a:latin typeface="Avenir Book" charset="0"/>
              <a:ea typeface="Avenir Book" charset="0"/>
              <a:cs typeface="Avenir Book" charset="0"/>
              <a:sym typeface="Playfair Display" charset="0"/>
            </a:endParaRPr>
          </a:p>
        </p:txBody>
      </p:sp>
      <p:sp>
        <p:nvSpPr>
          <p:cNvPr id="11" name="Rectangle 10"/>
          <p:cNvSpPr>
            <a:spLocks/>
          </p:cNvSpPr>
          <p:nvPr/>
        </p:nvSpPr>
        <p:spPr bwMode="auto">
          <a:xfrm>
            <a:off x="1066800" y="2124869"/>
            <a:ext cx="20272490" cy="1109329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/>
        </p:spPr>
        <p:txBody>
          <a:bodyPr wrap="square" lIns="50800" tIns="50800" rIns="50800" bIns="50800" anchor="ctr">
            <a:spAutoFit/>
          </a:bodyPr>
          <a:lstStyle>
            <a:lvl1pPr marL="342900" indent="-342900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1085850" indent="-857250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indent="-9144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indent="-9144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indent="-9144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indent="-9144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marL="228600" lvl="1" indent="0" algn="ctr">
              <a:lnSpc>
                <a:spcPct val="150000"/>
              </a:lnSpc>
            </a:pPr>
            <a:r>
              <a:rPr lang="en-US" sz="4000" b="1" dirty="0" smtClean="0">
                <a:solidFill>
                  <a:srgbClr val="0070C0"/>
                </a:solidFill>
              </a:rPr>
              <a:t>Key Coding Concepts</a:t>
            </a:r>
          </a:p>
          <a:p>
            <a:pPr marL="971550" lvl="1" indent="-742950">
              <a:buFont typeface="+mj-lt"/>
              <a:buAutoNum type="arabicPeriod"/>
            </a:pPr>
            <a:r>
              <a:rPr lang="en-US" sz="4000" dirty="0" smtClean="0">
                <a:solidFill>
                  <a:srgbClr val="0070C0"/>
                </a:solidFill>
              </a:rPr>
              <a:t>Use of </a:t>
            </a:r>
            <a:r>
              <a:rPr lang="en-US" sz="4000" dirty="0" err="1" smtClean="0">
                <a:solidFill>
                  <a:srgbClr val="0070C0"/>
                </a:solidFill>
              </a:rPr>
              <a:t>Jupyter</a:t>
            </a:r>
            <a:r>
              <a:rPr lang="en-US" sz="4000" dirty="0" smtClean="0">
                <a:solidFill>
                  <a:srgbClr val="0070C0"/>
                </a:solidFill>
              </a:rPr>
              <a:t> Notebooks and Tricks</a:t>
            </a:r>
          </a:p>
          <a:p>
            <a:pPr marL="971550" lvl="1" indent="-742950">
              <a:lnSpc>
                <a:spcPct val="150000"/>
              </a:lnSpc>
              <a:buFont typeface="+mj-lt"/>
              <a:buAutoNum type="arabicPeriod"/>
            </a:pPr>
            <a:r>
              <a:rPr lang="en-US" sz="4000" dirty="0" smtClean="0">
                <a:solidFill>
                  <a:srgbClr val="0070C0"/>
                </a:solidFill>
              </a:rPr>
              <a:t>Use of </a:t>
            </a:r>
            <a:r>
              <a:rPr lang="en-US" sz="4000" b="1" dirty="0" smtClean="0">
                <a:solidFill>
                  <a:srgbClr val="0070C0"/>
                </a:solidFill>
              </a:rPr>
              <a:t>!</a:t>
            </a:r>
            <a:r>
              <a:rPr lang="en-US" sz="4000" dirty="0" smtClean="0">
                <a:solidFill>
                  <a:srgbClr val="0070C0"/>
                </a:solidFill>
              </a:rPr>
              <a:t> for in-Notebook bash(shell) operations</a:t>
            </a:r>
          </a:p>
          <a:p>
            <a:pPr marL="971550" lvl="1" indent="-742950">
              <a:lnSpc>
                <a:spcPct val="150000"/>
              </a:lnSpc>
              <a:buFont typeface="+mj-lt"/>
              <a:buAutoNum type="arabicPeriod"/>
            </a:pPr>
            <a:r>
              <a:rPr lang="en-US" sz="4000" dirty="0" smtClean="0">
                <a:solidFill>
                  <a:srgbClr val="0070C0"/>
                </a:solidFill>
              </a:rPr>
              <a:t>Folder Structure for Image Classification</a:t>
            </a:r>
          </a:p>
          <a:p>
            <a:pPr marL="971550" lvl="1" indent="-742950">
              <a:lnSpc>
                <a:spcPct val="150000"/>
              </a:lnSpc>
              <a:buFont typeface="+mj-lt"/>
              <a:buAutoNum type="arabicPeriod"/>
            </a:pPr>
            <a:r>
              <a:rPr lang="en-US" sz="4000" dirty="0" smtClean="0">
                <a:solidFill>
                  <a:srgbClr val="0070C0"/>
                </a:solidFill>
              </a:rPr>
              <a:t>Python 3 conventions</a:t>
            </a:r>
          </a:p>
          <a:p>
            <a:pPr marL="1714500" lvl="4" indent="-742950">
              <a:buFont typeface="Arial" charset="0"/>
              <a:buChar char="•"/>
            </a:pPr>
            <a:r>
              <a:rPr lang="en-US" sz="4000" dirty="0">
                <a:solidFill>
                  <a:srgbClr val="0070C0"/>
                </a:solidFill>
              </a:rPr>
              <a:t>f</a:t>
            </a:r>
            <a:r>
              <a:rPr lang="en-US" sz="4000" dirty="0" smtClean="0">
                <a:solidFill>
                  <a:srgbClr val="0070C0"/>
                </a:solidFill>
              </a:rPr>
              <a:t>ormat strings </a:t>
            </a:r>
          </a:p>
          <a:p>
            <a:pPr marL="971550" lvl="1" indent="-742950">
              <a:lnSpc>
                <a:spcPct val="150000"/>
              </a:lnSpc>
              <a:buFont typeface="+mj-lt"/>
              <a:buAutoNum type="arabicPeriod"/>
            </a:pPr>
            <a:r>
              <a:rPr lang="en-US" sz="4000" dirty="0" smtClean="0">
                <a:solidFill>
                  <a:srgbClr val="0070C0"/>
                </a:solidFill>
              </a:rPr>
              <a:t>Image File Format</a:t>
            </a:r>
          </a:p>
          <a:p>
            <a:pPr marL="971550" lvl="1" indent="-742950">
              <a:lnSpc>
                <a:spcPct val="150000"/>
              </a:lnSpc>
              <a:buFont typeface="+mj-lt"/>
              <a:buAutoNum type="arabicPeriod"/>
            </a:pPr>
            <a:r>
              <a:rPr lang="en-US" sz="4000" dirty="0" smtClean="0">
                <a:solidFill>
                  <a:srgbClr val="0070C0"/>
                </a:solidFill>
              </a:rPr>
              <a:t>The 3 Lines Used to Train the Model</a:t>
            </a:r>
          </a:p>
          <a:p>
            <a:pPr marL="1714500" lvl="4" indent="-742950">
              <a:buFont typeface="Arial" charset="0"/>
              <a:buChar char="•"/>
            </a:pPr>
            <a:r>
              <a:rPr lang="en-US" sz="4000" dirty="0" smtClean="0">
                <a:solidFill>
                  <a:srgbClr val="0070C0"/>
                </a:solidFill>
              </a:rPr>
              <a:t>Specify the Data</a:t>
            </a:r>
          </a:p>
          <a:p>
            <a:pPr marL="1714500" lvl="4" indent="-742950">
              <a:buFont typeface="Arial" charset="0"/>
              <a:buChar char="•"/>
            </a:pPr>
            <a:r>
              <a:rPr lang="en-US" sz="4000" dirty="0" smtClean="0">
                <a:solidFill>
                  <a:srgbClr val="0070C0"/>
                </a:solidFill>
              </a:rPr>
              <a:t>Specify the Model</a:t>
            </a:r>
          </a:p>
          <a:p>
            <a:pPr marL="1714500" lvl="4" indent="-742950">
              <a:buFont typeface="Arial" charset="0"/>
              <a:buChar char="•"/>
            </a:pPr>
            <a:r>
              <a:rPr lang="en-US" sz="4000" dirty="0" smtClean="0">
                <a:solidFill>
                  <a:srgbClr val="0070C0"/>
                </a:solidFill>
              </a:rPr>
              <a:t>Train the Model</a:t>
            </a:r>
          </a:p>
          <a:p>
            <a:pPr marL="971550" lvl="1" indent="-742950">
              <a:lnSpc>
                <a:spcPct val="150000"/>
              </a:lnSpc>
              <a:buFont typeface="+mj-lt"/>
              <a:buAutoNum type="arabicPeriod"/>
            </a:pPr>
            <a:r>
              <a:rPr lang="en-US" sz="4000" dirty="0" smtClean="0">
                <a:solidFill>
                  <a:srgbClr val="0070C0"/>
                </a:solidFill>
              </a:rPr>
              <a:t>Learning Rate; LR functions</a:t>
            </a:r>
          </a:p>
          <a:p>
            <a:pPr marL="1714500" lvl="4" indent="-742950">
              <a:buFont typeface="Arial" charset="0"/>
              <a:buChar char="•"/>
            </a:pPr>
            <a:r>
              <a:rPr lang="en-US" sz="4000" dirty="0" err="1">
                <a:solidFill>
                  <a:srgbClr val="0070C0"/>
                </a:solidFill>
              </a:rPr>
              <a:t>l</a:t>
            </a:r>
            <a:r>
              <a:rPr lang="en-US" sz="4000" dirty="0" err="1" smtClean="0">
                <a:solidFill>
                  <a:srgbClr val="0070C0"/>
                </a:solidFill>
              </a:rPr>
              <a:t>r_find</a:t>
            </a:r>
            <a:r>
              <a:rPr lang="en-US" sz="4000" dirty="0" smtClean="0">
                <a:solidFill>
                  <a:srgbClr val="0070C0"/>
                </a:solidFill>
              </a:rPr>
              <a:t>() , </a:t>
            </a:r>
            <a:r>
              <a:rPr lang="en-US" sz="4000" dirty="0" err="1" smtClean="0">
                <a:solidFill>
                  <a:srgbClr val="0070C0"/>
                </a:solidFill>
              </a:rPr>
              <a:t>plot_lr</a:t>
            </a:r>
            <a:r>
              <a:rPr lang="en-US" sz="4000" dirty="0" smtClean="0">
                <a:solidFill>
                  <a:srgbClr val="0070C0"/>
                </a:solidFill>
              </a:rPr>
              <a:t>() , </a:t>
            </a:r>
            <a:r>
              <a:rPr lang="en-US" sz="4000" dirty="0" err="1" smtClean="0">
                <a:solidFill>
                  <a:srgbClr val="0070C0"/>
                </a:solidFill>
              </a:rPr>
              <a:t>sched.plot</a:t>
            </a:r>
            <a:r>
              <a:rPr lang="en-US" sz="4000" dirty="0" smtClean="0">
                <a:solidFill>
                  <a:srgbClr val="0070C0"/>
                </a:solidFill>
              </a:rPr>
              <a:t>()</a:t>
            </a:r>
          </a:p>
          <a:p>
            <a:pPr marL="971550" lvl="1" indent="-742950">
              <a:lnSpc>
                <a:spcPct val="150000"/>
              </a:lnSpc>
              <a:buFont typeface="+mj-lt"/>
              <a:buAutoNum type="arabicPeriod"/>
            </a:pPr>
            <a:r>
              <a:rPr lang="en-US" sz="4000" dirty="0">
                <a:solidFill>
                  <a:srgbClr val="0070C0"/>
                </a:solidFill>
              </a:rPr>
              <a:t>Creating customized functions to view/check/visualize results and </a:t>
            </a:r>
            <a:r>
              <a:rPr lang="en-US" sz="4000" dirty="0" smtClean="0">
                <a:solidFill>
                  <a:srgbClr val="0070C0"/>
                </a:solidFill>
              </a:rPr>
              <a:t>data</a:t>
            </a:r>
            <a:endParaRPr lang="en-US" sz="40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7604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3"/>
    </mc:Choice>
    <mc:Fallback xmlns="">
      <p:transition spd="slow" advTm="223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Line 6"/>
          <p:cNvSpPr>
            <a:spLocks noChangeShapeType="1"/>
          </p:cNvSpPr>
          <p:nvPr/>
        </p:nvSpPr>
        <p:spPr bwMode="auto">
          <a:xfrm>
            <a:off x="6350" y="1127125"/>
            <a:ext cx="6318250" cy="0"/>
          </a:xfrm>
          <a:prstGeom prst="line">
            <a:avLst/>
          </a:prstGeom>
          <a:noFill/>
          <a:ln w="12700" cap="flat" cmpd="sng">
            <a:solidFill>
              <a:srgbClr val="E3F2D8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ctr" eaLnBrk="1">
              <a:defRPr/>
            </a:pPr>
            <a:endParaRPr lang="x-none" altLang="x-none" sz="6000">
              <a:solidFill>
                <a:schemeClr val="bg1"/>
              </a:solidFill>
            </a:endParaRP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152400"/>
            <a:ext cx="11506200" cy="1949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5" name="Rectangle 4"/>
          <p:cNvSpPr>
            <a:spLocks/>
          </p:cNvSpPr>
          <p:nvPr/>
        </p:nvSpPr>
        <p:spPr bwMode="auto">
          <a:xfrm>
            <a:off x="6705600" y="175419"/>
            <a:ext cx="10896600" cy="28725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 eaLnBrk="1">
              <a:defRPr/>
            </a:pPr>
            <a:r>
              <a:rPr lang="en-US" altLang="x-none" sz="6000" dirty="0" err="1" smtClean="0">
                <a:solidFill>
                  <a:srgbClr val="0070C0"/>
                </a:solidFill>
                <a:latin typeface="Avenir Book" charset="0"/>
                <a:ea typeface="Avenir Book" charset="0"/>
                <a:cs typeface="Avenir Book" charset="0"/>
                <a:sym typeface="Playfair Display" charset="0"/>
              </a:rPr>
              <a:t>Fast.AI</a:t>
            </a:r>
            <a:r>
              <a:rPr lang="en-US" altLang="x-none" sz="6000" dirty="0" smtClean="0">
                <a:solidFill>
                  <a:srgbClr val="0070C0"/>
                </a:solidFill>
                <a:latin typeface="Avenir Book" charset="0"/>
                <a:ea typeface="Avenir Book" charset="0"/>
                <a:cs typeface="Avenir Book" charset="0"/>
                <a:sym typeface="Playfair Display" charset="0"/>
              </a:rPr>
              <a:t> Lesson 1: </a:t>
            </a:r>
          </a:p>
          <a:p>
            <a:pPr algn="ctr" eaLnBrk="1">
              <a:defRPr/>
            </a:pPr>
            <a:r>
              <a:rPr lang="en-US" sz="6000" dirty="0" smtClean="0">
                <a:solidFill>
                  <a:srgbClr val="0070C0"/>
                </a:solidFill>
                <a:latin typeface="Avenir Book" charset="0"/>
                <a:ea typeface="Avenir Book" charset="0"/>
                <a:cs typeface="Avenir Book" charset="0"/>
              </a:rPr>
              <a:t>Recognizing </a:t>
            </a:r>
            <a:r>
              <a:rPr lang="en-US" sz="6000" dirty="0">
                <a:solidFill>
                  <a:srgbClr val="0070C0"/>
                </a:solidFill>
                <a:latin typeface="Avenir Book" charset="0"/>
                <a:ea typeface="Avenir Book" charset="0"/>
                <a:cs typeface="Avenir Book" charset="0"/>
              </a:rPr>
              <a:t>Cats and Dogs</a:t>
            </a:r>
          </a:p>
          <a:p>
            <a:pPr algn="ctr" eaLnBrk="1">
              <a:defRPr/>
            </a:pPr>
            <a:endParaRPr lang="en-US" altLang="x-none" sz="6000" dirty="0">
              <a:solidFill>
                <a:srgbClr val="0070C0"/>
              </a:solidFill>
              <a:latin typeface="Avenir Book" charset="0"/>
              <a:ea typeface="Avenir Book" charset="0"/>
              <a:cs typeface="Avenir Book" charset="0"/>
              <a:sym typeface="Playfair Display" charset="0"/>
            </a:endParaRPr>
          </a:p>
        </p:txBody>
      </p:sp>
      <p:sp>
        <p:nvSpPr>
          <p:cNvPr id="10" name="Rectangle 9"/>
          <p:cNvSpPr>
            <a:spLocks/>
          </p:cNvSpPr>
          <p:nvPr/>
        </p:nvSpPr>
        <p:spPr bwMode="auto">
          <a:xfrm>
            <a:off x="1981200" y="2945487"/>
            <a:ext cx="19281889" cy="872033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/>
        </p:spPr>
        <p:txBody>
          <a:bodyPr wrap="square" lIns="50800" tIns="50800" rIns="50800" bIns="50800" anchor="ctr">
            <a:spAutoFit/>
          </a:bodyPr>
          <a:lstStyle>
            <a:lvl1pPr marL="342900" indent="-342900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1085850" indent="-857250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indent="-9144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indent="-9144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indent="-9144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indent="-9144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marL="228600" lvl="1" indent="0" algn="ctr"/>
            <a:r>
              <a:rPr lang="en-US" sz="4000" b="1" dirty="0" smtClean="0">
                <a:solidFill>
                  <a:srgbClr val="0070C0"/>
                </a:solidFill>
              </a:rPr>
              <a:t>Key Theoretical Concepts</a:t>
            </a:r>
          </a:p>
          <a:p>
            <a:pPr marL="1257300" lvl="3" indent="-742950">
              <a:lnSpc>
                <a:spcPct val="150000"/>
              </a:lnSpc>
              <a:buFont typeface="+mj-lt"/>
              <a:buAutoNum type="arabicPeriod"/>
            </a:pPr>
            <a:r>
              <a:rPr lang="en-US" sz="4000" dirty="0" smtClean="0">
                <a:solidFill>
                  <a:srgbClr val="0070C0"/>
                </a:solidFill>
              </a:rPr>
              <a:t>Training and Validation Sets</a:t>
            </a:r>
          </a:p>
          <a:p>
            <a:pPr marL="1257300" lvl="3" indent="-742950">
              <a:lnSpc>
                <a:spcPct val="150000"/>
              </a:lnSpc>
              <a:buFont typeface="+mj-lt"/>
              <a:buAutoNum type="arabicPeriod"/>
            </a:pPr>
            <a:r>
              <a:rPr lang="en-US" sz="4000" dirty="0" smtClean="0">
                <a:solidFill>
                  <a:srgbClr val="0070C0"/>
                </a:solidFill>
              </a:rPr>
              <a:t>Logs and Natural Logs</a:t>
            </a:r>
            <a:endParaRPr lang="en-US" sz="4000" dirty="0">
              <a:solidFill>
                <a:srgbClr val="0070C0"/>
              </a:solidFill>
            </a:endParaRPr>
          </a:p>
          <a:p>
            <a:pPr marL="1257300" lvl="3" indent="-742950">
              <a:lnSpc>
                <a:spcPct val="150000"/>
              </a:lnSpc>
              <a:buFont typeface="+mj-lt"/>
              <a:buAutoNum type="arabicPeriod"/>
            </a:pPr>
            <a:r>
              <a:rPr lang="en-US" sz="4000" dirty="0" smtClean="0">
                <a:solidFill>
                  <a:srgbClr val="0070C0"/>
                </a:solidFill>
              </a:rPr>
              <a:t>”Infinitely Flexible” functions: Neural Networks</a:t>
            </a:r>
          </a:p>
          <a:p>
            <a:pPr marL="1257300" lvl="3" indent="-742950">
              <a:lnSpc>
                <a:spcPct val="150000"/>
              </a:lnSpc>
              <a:buFont typeface="+mj-lt"/>
              <a:buAutoNum type="arabicPeriod"/>
            </a:pPr>
            <a:r>
              <a:rPr lang="en-US" sz="4000" dirty="0" smtClean="0">
                <a:solidFill>
                  <a:srgbClr val="0070C0"/>
                </a:solidFill>
              </a:rPr>
              <a:t>Convolutions</a:t>
            </a:r>
          </a:p>
          <a:p>
            <a:pPr marL="1257300" lvl="3" indent="-742950">
              <a:lnSpc>
                <a:spcPct val="150000"/>
              </a:lnSpc>
              <a:buFont typeface="+mj-lt"/>
              <a:buAutoNum type="arabicPeriod"/>
            </a:pPr>
            <a:r>
              <a:rPr lang="en-US" sz="4000" dirty="0" smtClean="0">
                <a:solidFill>
                  <a:srgbClr val="0070C0"/>
                </a:solidFill>
              </a:rPr>
              <a:t>Convolutional Neural Networks</a:t>
            </a:r>
          </a:p>
          <a:p>
            <a:pPr marL="1257300" lvl="3" indent="-742950">
              <a:lnSpc>
                <a:spcPct val="150000"/>
              </a:lnSpc>
              <a:buFont typeface="+mj-lt"/>
              <a:buAutoNum type="arabicPeriod"/>
            </a:pPr>
            <a:r>
              <a:rPr lang="en-US" sz="4000" dirty="0" smtClean="0">
                <a:solidFill>
                  <a:srgbClr val="0070C0"/>
                </a:solidFill>
              </a:rPr>
              <a:t>Gradient Descent</a:t>
            </a:r>
          </a:p>
          <a:p>
            <a:pPr marL="1257300" lvl="3" indent="-742950">
              <a:lnSpc>
                <a:spcPct val="150000"/>
              </a:lnSpc>
              <a:buFont typeface="+mj-lt"/>
              <a:buAutoNum type="arabicPeriod"/>
            </a:pPr>
            <a:r>
              <a:rPr lang="en-US" sz="4000" dirty="0" smtClean="0">
                <a:solidFill>
                  <a:srgbClr val="0070C0"/>
                </a:solidFill>
              </a:rPr>
              <a:t>Learning Rate</a:t>
            </a:r>
          </a:p>
          <a:p>
            <a:pPr marL="1257300" lvl="3" indent="-742950">
              <a:lnSpc>
                <a:spcPct val="150000"/>
              </a:lnSpc>
              <a:buFont typeface="+mj-lt"/>
              <a:buAutoNum type="arabicPeriod"/>
            </a:pPr>
            <a:r>
              <a:rPr lang="en-US" sz="4000" dirty="0" smtClean="0">
                <a:solidFill>
                  <a:srgbClr val="0070C0"/>
                </a:solidFill>
              </a:rPr>
              <a:t>Stochastic Gradient Descent</a:t>
            </a:r>
          </a:p>
          <a:p>
            <a:pPr marL="1085850" lvl="3" indent="-571500">
              <a:buFont typeface="Arial" charset="0"/>
              <a:buChar char="•"/>
            </a:pPr>
            <a:endParaRPr lang="en-US" sz="40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021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3"/>
    </mc:Choice>
    <mc:Fallback xmlns="">
      <p:transition spd="slow" advTm="223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Line 6"/>
          <p:cNvSpPr>
            <a:spLocks noChangeShapeType="1"/>
          </p:cNvSpPr>
          <p:nvPr/>
        </p:nvSpPr>
        <p:spPr bwMode="auto">
          <a:xfrm>
            <a:off x="6350" y="1431925"/>
            <a:ext cx="6318250" cy="0"/>
          </a:xfrm>
          <a:prstGeom prst="line">
            <a:avLst/>
          </a:prstGeom>
          <a:noFill/>
          <a:ln w="12700" cap="flat" cmpd="sng">
            <a:solidFill>
              <a:srgbClr val="E3F2D8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ctr" eaLnBrk="1">
              <a:defRPr/>
            </a:pPr>
            <a:endParaRPr lang="x-none" altLang="x-none" sz="6000">
              <a:solidFill>
                <a:schemeClr val="bg1"/>
              </a:solidFill>
            </a:endParaRPr>
          </a:p>
        </p:txBody>
      </p:sp>
      <p:sp>
        <p:nvSpPr>
          <p:cNvPr id="7" name="Line 7"/>
          <p:cNvSpPr>
            <a:spLocks noChangeShapeType="1"/>
          </p:cNvSpPr>
          <p:nvPr/>
        </p:nvSpPr>
        <p:spPr bwMode="auto">
          <a:xfrm>
            <a:off x="17830800" y="1431925"/>
            <a:ext cx="6646863" cy="0"/>
          </a:xfrm>
          <a:prstGeom prst="line">
            <a:avLst/>
          </a:prstGeom>
          <a:noFill/>
          <a:ln w="12700" cap="flat" cmpd="sng">
            <a:solidFill>
              <a:srgbClr val="E3F2D8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ctr" eaLnBrk="1">
              <a:defRPr/>
            </a:pPr>
            <a:endParaRPr lang="x-none" altLang="x-none" sz="3200"/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457200"/>
            <a:ext cx="11506200" cy="1949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5" name="Rectangle 4"/>
          <p:cNvSpPr>
            <a:spLocks/>
          </p:cNvSpPr>
          <p:nvPr/>
        </p:nvSpPr>
        <p:spPr bwMode="auto">
          <a:xfrm>
            <a:off x="6705600" y="604818"/>
            <a:ext cx="10896600" cy="25955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228600" lvl="1" indent="0" algn="ctr"/>
            <a:r>
              <a:rPr lang="en-US" sz="5400" dirty="0" smtClean="0">
                <a:solidFill>
                  <a:srgbClr val="0070C0"/>
                </a:solidFill>
              </a:rPr>
              <a:t>CS224n </a:t>
            </a:r>
            <a:r>
              <a:rPr lang="mr-IN" sz="5400" dirty="0" smtClean="0">
                <a:solidFill>
                  <a:srgbClr val="0070C0"/>
                </a:solidFill>
              </a:rPr>
              <a:t>–</a:t>
            </a:r>
            <a:r>
              <a:rPr lang="en-US" sz="5400" dirty="0" smtClean="0">
                <a:solidFill>
                  <a:srgbClr val="0070C0"/>
                </a:solidFill>
              </a:rPr>
              <a:t> Week 1</a:t>
            </a:r>
          </a:p>
          <a:p>
            <a:pPr marL="228600" lvl="1" indent="0" algn="ctr"/>
            <a:r>
              <a:rPr lang="en-US" sz="5400" dirty="0">
                <a:solidFill>
                  <a:srgbClr val="0070C0"/>
                </a:solidFill>
              </a:rPr>
              <a:t>Intro to NLP &amp; Deep Learning</a:t>
            </a:r>
          </a:p>
          <a:p>
            <a:pPr marL="228600" lvl="1" indent="0" algn="ctr"/>
            <a:endParaRPr lang="en-US" sz="5400" dirty="0">
              <a:solidFill>
                <a:srgbClr val="0070C0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04800" y="2431034"/>
            <a:ext cx="13813536" cy="1092606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228600" lvl="1" indent="0" algn="ctr"/>
            <a:r>
              <a:rPr lang="en-US" sz="4400" b="1" dirty="0" smtClean="0">
                <a:solidFill>
                  <a:srgbClr val="0070C0"/>
                </a:solidFill>
              </a:rPr>
              <a:t>Pre-Work</a:t>
            </a:r>
          </a:p>
          <a:p>
            <a:pPr marL="228600" lvl="1" indent="0"/>
            <a:r>
              <a:rPr lang="en-US" sz="4400" u="sng" dirty="0" smtClean="0">
                <a:solidFill>
                  <a:srgbClr val="0070C0"/>
                </a:solidFill>
              </a:rPr>
              <a:t>Video</a:t>
            </a:r>
            <a:r>
              <a:rPr lang="en-US" sz="4400" dirty="0">
                <a:solidFill>
                  <a:srgbClr val="0070C0"/>
                </a:solidFill>
              </a:rPr>
              <a:t>: </a:t>
            </a:r>
            <a:endParaRPr lang="en-US" sz="4400" dirty="0" smtClean="0">
              <a:solidFill>
                <a:srgbClr val="0070C0"/>
              </a:solidFill>
            </a:endParaRPr>
          </a:p>
          <a:p>
            <a:pPr marL="228600" lvl="1" indent="0"/>
            <a:r>
              <a:rPr lang="en-US" sz="4400" dirty="0" smtClean="0">
                <a:solidFill>
                  <a:srgbClr val="0070C0"/>
                </a:solidFill>
                <a:hlinkClick r:id="rId4"/>
              </a:rPr>
              <a:t>https</a:t>
            </a:r>
            <a:r>
              <a:rPr lang="en-US" sz="4400" dirty="0">
                <a:solidFill>
                  <a:srgbClr val="0070C0"/>
                </a:solidFill>
                <a:hlinkClick r:id="rId4"/>
              </a:rPr>
              <a:t>://</a:t>
            </a:r>
            <a:r>
              <a:rPr lang="en-US" sz="4400" dirty="0" smtClean="0">
                <a:solidFill>
                  <a:srgbClr val="0070C0"/>
                </a:solidFill>
                <a:hlinkClick r:id="rId4"/>
              </a:rPr>
              <a:t>www.youtube.com/watch?v=OQQ-W_63UgQ&amp;list=PL3FW7Lu3i5Jsnh1rnUwq_TcylNr7EkRe6</a:t>
            </a:r>
            <a:endParaRPr lang="en-US" sz="4400" dirty="0" smtClean="0">
              <a:solidFill>
                <a:srgbClr val="0070C0"/>
              </a:solidFill>
            </a:endParaRPr>
          </a:p>
          <a:p>
            <a:pPr marL="228600" lvl="1" indent="0"/>
            <a:endParaRPr lang="en-US" sz="4400" u="sng" dirty="0">
              <a:solidFill>
                <a:srgbClr val="0070C0"/>
              </a:solidFill>
            </a:endParaRPr>
          </a:p>
          <a:p>
            <a:pPr marL="228600" lvl="1" indent="0"/>
            <a:r>
              <a:rPr lang="en-US" sz="4400" u="sng" dirty="0" smtClean="0">
                <a:solidFill>
                  <a:srgbClr val="0070C0"/>
                </a:solidFill>
              </a:rPr>
              <a:t>Slides</a:t>
            </a:r>
            <a:r>
              <a:rPr lang="en-US" sz="4400" dirty="0">
                <a:solidFill>
                  <a:srgbClr val="0070C0"/>
                </a:solidFill>
              </a:rPr>
              <a:t>: </a:t>
            </a:r>
            <a:r>
              <a:rPr lang="en-US" sz="4400" dirty="0">
                <a:solidFill>
                  <a:srgbClr val="0070C0"/>
                </a:solidFill>
                <a:hlinkClick r:id="rId5"/>
              </a:rPr>
              <a:t>http://</a:t>
            </a:r>
            <a:r>
              <a:rPr lang="en-US" sz="4400" dirty="0" smtClean="0">
                <a:solidFill>
                  <a:srgbClr val="0070C0"/>
                </a:solidFill>
                <a:hlinkClick r:id="rId5"/>
              </a:rPr>
              <a:t>web.stanford.edu/class/cs224n/lectures/lecture1.pdf</a:t>
            </a:r>
            <a:endParaRPr lang="en-US" sz="4400" dirty="0" smtClean="0">
              <a:solidFill>
                <a:srgbClr val="0070C0"/>
              </a:solidFill>
            </a:endParaRPr>
          </a:p>
          <a:p>
            <a:pPr marL="228600" lvl="1" indent="0"/>
            <a:endParaRPr lang="en-US" sz="4400" dirty="0">
              <a:solidFill>
                <a:srgbClr val="0070C0"/>
              </a:solidFill>
            </a:endParaRPr>
          </a:p>
          <a:p>
            <a:r>
              <a:rPr lang="en-US" sz="4400" dirty="0" smtClean="0">
                <a:solidFill>
                  <a:srgbClr val="0070C0"/>
                </a:solidFill>
              </a:rPr>
              <a:t>  </a:t>
            </a:r>
            <a:r>
              <a:rPr lang="en-US" sz="4400" u="sng" dirty="0" smtClean="0">
                <a:solidFill>
                  <a:srgbClr val="0070C0"/>
                </a:solidFill>
              </a:rPr>
              <a:t>Reading</a:t>
            </a:r>
            <a:r>
              <a:rPr lang="en-US" sz="4400" dirty="0">
                <a:solidFill>
                  <a:srgbClr val="0070C0"/>
                </a:solidFill>
              </a:rPr>
              <a:t>: </a:t>
            </a:r>
            <a:endParaRPr lang="en-US" sz="4400" dirty="0" smtClean="0">
              <a:solidFill>
                <a:srgbClr val="0070C0"/>
              </a:solidFill>
            </a:endParaRPr>
          </a:p>
          <a:p>
            <a:pPr marL="1028700" lvl="1" indent="-571500">
              <a:buFont typeface="Arial" charset="0"/>
              <a:buChar char="•"/>
            </a:pPr>
            <a:r>
              <a:rPr lang="en-US" sz="4400" dirty="0" smtClean="0"/>
              <a:t>[</a:t>
            </a:r>
            <a:r>
              <a:rPr lang="en-US" sz="4400" dirty="0">
                <a:hlinkClick r:id="rId6"/>
              </a:rPr>
              <a:t>Linear Algebra Review</a:t>
            </a:r>
            <a:r>
              <a:rPr lang="en-US" sz="4400" dirty="0"/>
              <a:t>]</a:t>
            </a:r>
          </a:p>
          <a:p>
            <a:pPr marL="1028700" lvl="1" indent="-571500">
              <a:buFont typeface="Arial" charset="0"/>
              <a:buChar char="•"/>
            </a:pPr>
            <a:r>
              <a:rPr lang="en-US" sz="4400" dirty="0"/>
              <a:t>[</a:t>
            </a:r>
            <a:r>
              <a:rPr lang="en-US" sz="4400" dirty="0">
                <a:hlinkClick r:id="rId7"/>
              </a:rPr>
              <a:t>Probability Review</a:t>
            </a:r>
            <a:r>
              <a:rPr lang="en-US" sz="4400" dirty="0"/>
              <a:t>]</a:t>
            </a:r>
          </a:p>
          <a:p>
            <a:pPr marL="1028700" lvl="1" indent="-571500">
              <a:buFont typeface="Arial" charset="0"/>
              <a:buChar char="•"/>
            </a:pPr>
            <a:r>
              <a:rPr lang="en-US" sz="4400" dirty="0"/>
              <a:t>[</a:t>
            </a:r>
            <a:r>
              <a:rPr lang="en-US" sz="4400" dirty="0">
                <a:hlinkClick r:id="rId8"/>
              </a:rPr>
              <a:t>Convex Optimization Review</a:t>
            </a:r>
            <a:r>
              <a:rPr lang="en-US" sz="4400" dirty="0"/>
              <a:t>]</a:t>
            </a:r>
          </a:p>
          <a:p>
            <a:pPr marL="1028700" lvl="1" indent="-571500">
              <a:buFont typeface="Arial" charset="0"/>
              <a:buChar char="•"/>
            </a:pPr>
            <a:r>
              <a:rPr lang="en-US" sz="4400" dirty="0"/>
              <a:t>[</a:t>
            </a:r>
            <a:r>
              <a:rPr lang="en-US" sz="4400" dirty="0">
                <a:hlinkClick r:id="rId9"/>
              </a:rPr>
              <a:t>More Optimization (SGD) Review</a:t>
            </a:r>
            <a:r>
              <a:rPr lang="en-US" sz="4400" dirty="0"/>
              <a:t>]</a:t>
            </a:r>
          </a:p>
          <a:p>
            <a:pPr marL="685800" lvl="2" indent="0"/>
            <a:endParaRPr lang="en-US" sz="4400" dirty="0">
              <a:solidFill>
                <a:srgbClr val="0070C0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1800" y="3924371"/>
            <a:ext cx="10340393" cy="8632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348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8"/>
    </mc:Choice>
    <mc:Fallback xmlns="">
      <p:transition spd="slow" advTm="368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/>
          </p:cNvSpPr>
          <p:nvPr/>
        </p:nvSpPr>
        <p:spPr bwMode="auto">
          <a:xfrm>
            <a:off x="1084968" y="1595477"/>
            <a:ext cx="17802339" cy="1204432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/>
        </p:spPr>
        <p:txBody>
          <a:bodyPr wrap="square" lIns="50800" tIns="50800" rIns="50800" bIns="50800" anchor="ctr">
            <a:spAutoFit/>
          </a:bodyPr>
          <a:lstStyle>
            <a:lvl1pPr marL="342900" indent="-342900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1085850" indent="-857250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indent="-9144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indent="-9144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indent="-9144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indent="-9144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marL="228600" lvl="1" indent="0"/>
            <a:r>
              <a:rPr lang="en-US" sz="4000" b="1" dirty="0" smtClean="0">
                <a:solidFill>
                  <a:srgbClr val="0070C0"/>
                </a:solidFill>
              </a:rPr>
              <a:t>Key Theoretical Concepts</a:t>
            </a:r>
          </a:p>
          <a:p>
            <a:pPr marL="1257300" lvl="3" indent="-742950">
              <a:buFont typeface="+mj-lt"/>
              <a:buAutoNum type="arabicPeriod"/>
            </a:pPr>
            <a:r>
              <a:rPr lang="en-US" sz="4000" dirty="0" smtClean="0">
                <a:solidFill>
                  <a:srgbClr val="0070C0"/>
                </a:solidFill>
              </a:rPr>
              <a:t>NLP Levels</a:t>
            </a:r>
          </a:p>
          <a:p>
            <a:pPr marL="1714500" lvl="4" indent="-742950">
              <a:buFont typeface="Arial" charset="0"/>
              <a:buChar char="•"/>
            </a:pPr>
            <a:r>
              <a:rPr lang="en-US" sz="3200" dirty="0" smtClean="0">
                <a:solidFill>
                  <a:srgbClr val="0070C0"/>
                </a:solidFill>
              </a:rPr>
              <a:t>Inputs: Speech and Text and their Processing</a:t>
            </a:r>
          </a:p>
          <a:p>
            <a:pPr marL="1714500" lvl="4" indent="-742950">
              <a:buFont typeface="Arial" charset="0"/>
              <a:buChar char="•"/>
            </a:pPr>
            <a:r>
              <a:rPr lang="en-US" sz="3200" dirty="0" smtClean="0">
                <a:solidFill>
                  <a:srgbClr val="0070C0"/>
                </a:solidFill>
              </a:rPr>
              <a:t>Working out the parts of complex </a:t>
            </a:r>
            <a:r>
              <a:rPr lang="en-US" sz="3200" b="1" dirty="0" smtClean="0">
                <a:solidFill>
                  <a:srgbClr val="0070C0"/>
                </a:solidFill>
              </a:rPr>
              <a:t>words</a:t>
            </a:r>
          </a:p>
          <a:p>
            <a:pPr marL="1714500" lvl="4" indent="-742950">
              <a:buFont typeface="Arial" charset="0"/>
              <a:buChar char="•"/>
            </a:pPr>
            <a:r>
              <a:rPr lang="en-US" sz="3200" dirty="0" smtClean="0">
                <a:solidFill>
                  <a:srgbClr val="0070C0"/>
                </a:solidFill>
              </a:rPr>
              <a:t>Working out the structure of </a:t>
            </a:r>
            <a:r>
              <a:rPr lang="en-US" sz="3200" b="1" dirty="0" smtClean="0">
                <a:solidFill>
                  <a:srgbClr val="0070C0"/>
                </a:solidFill>
              </a:rPr>
              <a:t>sentences</a:t>
            </a:r>
          </a:p>
          <a:p>
            <a:pPr marL="1714500" lvl="4" indent="-742950">
              <a:buFont typeface="Arial" charset="0"/>
              <a:buChar char="•"/>
            </a:pPr>
            <a:r>
              <a:rPr lang="en-US" sz="3200" dirty="0" smtClean="0">
                <a:solidFill>
                  <a:srgbClr val="0070C0"/>
                </a:solidFill>
              </a:rPr>
              <a:t>Working out the </a:t>
            </a:r>
            <a:r>
              <a:rPr lang="en-US" sz="3200" b="1" dirty="0" smtClean="0">
                <a:solidFill>
                  <a:srgbClr val="0070C0"/>
                </a:solidFill>
              </a:rPr>
              <a:t>meaning</a:t>
            </a:r>
            <a:r>
              <a:rPr lang="en-US" sz="3200" dirty="0" smtClean="0">
                <a:solidFill>
                  <a:srgbClr val="0070C0"/>
                </a:solidFill>
              </a:rPr>
              <a:t> of sentences</a:t>
            </a:r>
          </a:p>
          <a:p>
            <a:pPr marL="1714500" lvl="4" indent="-742950">
              <a:buFont typeface="Arial" charset="0"/>
              <a:buChar char="•"/>
            </a:pPr>
            <a:r>
              <a:rPr lang="en-US" sz="3200" dirty="0" smtClean="0">
                <a:solidFill>
                  <a:srgbClr val="0070C0"/>
                </a:solidFill>
              </a:rPr>
              <a:t>Meaning of sentences given greater context</a:t>
            </a:r>
          </a:p>
          <a:p>
            <a:pPr marL="1257300" lvl="3" indent="-742950">
              <a:lnSpc>
                <a:spcPct val="150000"/>
              </a:lnSpc>
              <a:buFont typeface="+mj-lt"/>
              <a:buAutoNum type="arabicPeriod"/>
            </a:pPr>
            <a:r>
              <a:rPr lang="en-US" sz="4000" dirty="0" smtClean="0">
                <a:solidFill>
                  <a:srgbClr val="0070C0"/>
                </a:solidFill>
              </a:rPr>
              <a:t>What’s special about human language</a:t>
            </a:r>
          </a:p>
          <a:p>
            <a:pPr marL="1714500" lvl="4" indent="-742950">
              <a:buFont typeface="Arial" charset="0"/>
              <a:buChar char="•"/>
            </a:pPr>
            <a:r>
              <a:rPr lang="en-US" sz="3200" dirty="0">
                <a:solidFill>
                  <a:srgbClr val="0070C0"/>
                </a:solidFill>
              </a:rPr>
              <a:t>Human Language as data</a:t>
            </a:r>
          </a:p>
          <a:p>
            <a:pPr marL="2171700" lvl="5" indent="-742950">
              <a:buFont typeface="Arial" charset="0"/>
              <a:buChar char="•"/>
            </a:pPr>
            <a:r>
              <a:rPr lang="en-US" sz="3200" dirty="0">
                <a:solidFill>
                  <a:srgbClr val="0070C0"/>
                </a:solidFill>
              </a:rPr>
              <a:t>Not an environmental signal; specifically used to communicate </a:t>
            </a:r>
            <a:r>
              <a:rPr lang="en-US" sz="3200" dirty="0" smtClean="0">
                <a:solidFill>
                  <a:srgbClr val="0070C0"/>
                </a:solidFill>
              </a:rPr>
              <a:t>meaning</a:t>
            </a:r>
          </a:p>
          <a:p>
            <a:pPr marL="2171700" lvl="5" indent="-742950">
              <a:buFont typeface="Arial" charset="0"/>
              <a:buChar char="•"/>
            </a:pPr>
            <a:r>
              <a:rPr lang="en-US" sz="3200" dirty="0" smtClean="0">
                <a:solidFill>
                  <a:srgbClr val="0070C0"/>
                </a:solidFill>
              </a:rPr>
              <a:t>Language is a </a:t>
            </a:r>
            <a:r>
              <a:rPr lang="en-US" sz="3200" b="1" dirty="0" smtClean="0">
                <a:solidFill>
                  <a:srgbClr val="0070C0"/>
                </a:solidFill>
              </a:rPr>
              <a:t>symbolic system </a:t>
            </a:r>
            <a:r>
              <a:rPr lang="en-US" sz="3200" dirty="0" smtClean="0">
                <a:solidFill>
                  <a:srgbClr val="0070C0"/>
                </a:solidFill>
              </a:rPr>
              <a:t>encoded in a </a:t>
            </a:r>
            <a:r>
              <a:rPr lang="en-US" sz="3200" b="1" dirty="0" smtClean="0">
                <a:solidFill>
                  <a:srgbClr val="0070C0"/>
                </a:solidFill>
              </a:rPr>
              <a:t>continuous substrate</a:t>
            </a:r>
          </a:p>
          <a:p>
            <a:pPr marL="2628900" lvl="6" indent="-742950">
              <a:buFont typeface="Arial" charset="0"/>
              <a:buChar char="•"/>
            </a:pPr>
            <a:r>
              <a:rPr lang="en-US" sz="3200" dirty="0" smtClean="0">
                <a:solidFill>
                  <a:srgbClr val="0070C0"/>
                </a:solidFill>
              </a:rPr>
              <a:t>Substrates: Sound (voice), images (writing; sign language)</a:t>
            </a:r>
          </a:p>
          <a:p>
            <a:pPr marL="2628900" lvl="6" indent="-742950">
              <a:buFont typeface="Arial" charset="0"/>
              <a:buChar char="•"/>
            </a:pPr>
            <a:r>
              <a:rPr lang="en-US" sz="3200" dirty="0" smtClean="0">
                <a:solidFill>
                  <a:srgbClr val="0070C0"/>
                </a:solidFill>
              </a:rPr>
              <a:t>Brains encode language using a continuous pattern of activation</a:t>
            </a:r>
          </a:p>
          <a:p>
            <a:pPr marL="2171700" lvl="5" indent="-742950">
              <a:buFont typeface="Arial" charset="0"/>
              <a:buChar char="•"/>
            </a:pPr>
            <a:r>
              <a:rPr lang="en-US" sz="3200" dirty="0" smtClean="0">
                <a:solidFill>
                  <a:srgbClr val="0070C0"/>
                </a:solidFill>
              </a:rPr>
              <a:t>Sparsity is a huge problem for machine learning of NLP</a:t>
            </a:r>
            <a:endParaRPr lang="en-US" sz="3200" dirty="0">
              <a:solidFill>
                <a:srgbClr val="0070C0"/>
              </a:solidFill>
            </a:endParaRPr>
          </a:p>
          <a:p>
            <a:pPr marL="1257300" lvl="3" indent="-742950">
              <a:lnSpc>
                <a:spcPct val="150000"/>
              </a:lnSpc>
              <a:buFont typeface="+mj-lt"/>
              <a:buAutoNum type="arabicPeriod"/>
            </a:pPr>
            <a:r>
              <a:rPr lang="en-US" sz="4000" dirty="0" smtClean="0">
                <a:solidFill>
                  <a:srgbClr val="0070C0"/>
                </a:solidFill>
              </a:rPr>
              <a:t>Introduction to Deep Learning</a:t>
            </a:r>
          </a:p>
          <a:p>
            <a:pPr marL="1714500" lvl="4" indent="-742950">
              <a:buFont typeface="Arial" charset="0"/>
              <a:buChar char="•"/>
            </a:pPr>
            <a:r>
              <a:rPr lang="en-US" sz="3200" dirty="0">
                <a:solidFill>
                  <a:srgbClr val="0070C0"/>
                </a:solidFill>
              </a:rPr>
              <a:t>Human </a:t>
            </a:r>
            <a:r>
              <a:rPr lang="en-US" sz="3200" dirty="0" smtClean="0">
                <a:solidFill>
                  <a:srgbClr val="0070C0"/>
                </a:solidFill>
              </a:rPr>
              <a:t>Generated Representations </a:t>
            </a:r>
            <a:r>
              <a:rPr lang="en-US" sz="3200" dirty="0">
                <a:solidFill>
                  <a:srgbClr val="0070C0"/>
                </a:solidFill>
              </a:rPr>
              <a:t>(features) vs </a:t>
            </a:r>
            <a:r>
              <a:rPr lang="en-US" sz="3200" dirty="0" smtClean="0">
                <a:solidFill>
                  <a:srgbClr val="0070C0"/>
                </a:solidFill>
              </a:rPr>
              <a:t>Machine Learned Representations</a:t>
            </a:r>
          </a:p>
          <a:p>
            <a:pPr marL="1714500" lvl="4" indent="-742950">
              <a:buFont typeface="Arial" charset="0"/>
              <a:buChar char="•"/>
            </a:pPr>
            <a:r>
              <a:rPr lang="en-US" sz="3200" dirty="0" smtClean="0">
                <a:solidFill>
                  <a:srgbClr val="0070C0"/>
                </a:solidFill>
              </a:rPr>
              <a:t>The </a:t>
            </a:r>
            <a:r>
              <a:rPr lang="en-US" sz="3200" i="1" dirty="0" smtClean="0">
                <a:solidFill>
                  <a:srgbClr val="0070C0"/>
                </a:solidFill>
              </a:rPr>
              <a:t>Deep</a:t>
            </a:r>
            <a:r>
              <a:rPr lang="en-US" sz="3200" dirty="0" smtClean="0">
                <a:solidFill>
                  <a:srgbClr val="0070C0"/>
                </a:solidFill>
              </a:rPr>
              <a:t> in Deep Learning comes from the presence of multiple layers of representations</a:t>
            </a:r>
            <a:endParaRPr lang="en-US" sz="3200" dirty="0">
              <a:solidFill>
                <a:srgbClr val="0070C0"/>
              </a:solidFill>
            </a:endParaRPr>
          </a:p>
          <a:p>
            <a:pPr marL="1543050" lvl="4" indent="-571500">
              <a:buFont typeface="Arial" charset="0"/>
              <a:buChar char="•"/>
            </a:pPr>
            <a:r>
              <a:rPr lang="en-US" sz="3200" dirty="0">
                <a:solidFill>
                  <a:srgbClr val="0070C0"/>
                </a:solidFill>
              </a:rPr>
              <a:t>Why has DL started outperforming other methods?</a:t>
            </a:r>
          </a:p>
          <a:p>
            <a:pPr marL="2000250" lvl="5" indent="-571500">
              <a:buFont typeface="Arial" charset="0"/>
              <a:buChar char="•"/>
            </a:pPr>
            <a:r>
              <a:rPr lang="en-US" sz="3200" dirty="0">
                <a:solidFill>
                  <a:srgbClr val="0070C0"/>
                </a:solidFill>
              </a:rPr>
              <a:t>Large amount of training data; </a:t>
            </a:r>
          </a:p>
          <a:p>
            <a:pPr marL="2000250" lvl="5" indent="-571500">
              <a:buFont typeface="Arial" charset="0"/>
              <a:buChar char="•"/>
            </a:pPr>
            <a:r>
              <a:rPr lang="en-US" sz="3200" dirty="0">
                <a:solidFill>
                  <a:srgbClr val="0070C0"/>
                </a:solidFill>
              </a:rPr>
              <a:t>faster machines &amp; high performing CPUs/GPUs</a:t>
            </a:r>
          </a:p>
          <a:p>
            <a:pPr marL="2000250" lvl="5" indent="-571500">
              <a:buFont typeface="Arial" charset="0"/>
              <a:buChar char="•"/>
            </a:pPr>
            <a:r>
              <a:rPr lang="en-US" sz="3200" dirty="0">
                <a:solidFill>
                  <a:srgbClr val="0070C0"/>
                </a:solidFill>
              </a:rPr>
              <a:t>New models, algorithms and ideas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52" t="26403" r="16912" b="18079"/>
          <a:stretch/>
        </p:blipFill>
        <p:spPr>
          <a:xfrm>
            <a:off x="14859000" y="707275"/>
            <a:ext cx="9594850" cy="5693525"/>
          </a:xfrm>
          <a:prstGeom prst="rect">
            <a:avLst/>
          </a:prstGeom>
        </p:spPr>
      </p:pic>
      <p:sp>
        <p:nvSpPr>
          <p:cNvPr id="6" name="Line 6"/>
          <p:cNvSpPr>
            <a:spLocks noChangeShapeType="1"/>
          </p:cNvSpPr>
          <p:nvPr/>
        </p:nvSpPr>
        <p:spPr bwMode="auto">
          <a:xfrm>
            <a:off x="6350" y="1127125"/>
            <a:ext cx="6318250" cy="0"/>
          </a:xfrm>
          <a:prstGeom prst="line">
            <a:avLst/>
          </a:prstGeom>
          <a:noFill/>
          <a:ln w="12700" cap="flat" cmpd="sng">
            <a:solidFill>
              <a:srgbClr val="E3F2D8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ctr" eaLnBrk="1">
              <a:defRPr/>
            </a:pPr>
            <a:endParaRPr lang="x-none" altLang="x-none" sz="600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>
            <a:spLocks/>
          </p:cNvSpPr>
          <p:nvPr/>
        </p:nvSpPr>
        <p:spPr bwMode="auto">
          <a:xfrm>
            <a:off x="6705600" y="614363"/>
            <a:ext cx="10896600" cy="1025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 eaLnBrk="1">
              <a:defRPr/>
            </a:pPr>
            <a:r>
              <a:rPr lang="en-US" altLang="x-none" sz="6000" dirty="0" smtClean="0">
                <a:solidFill>
                  <a:srgbClr val="0070C0"/>
                </a:solidFill>
                <a:latin typeface="Avenir Book" charset="0"/>
                <a:ea typeface="Avenir Book" charset="0"/>
                <a:cs typeface="Avenir Book" charset="0"/>
                <a:sym typeface="Playfair Display" charset="0"/>
              </a:rPr>
              <a:t>CS224n Lecture 1</a:t>
            </a:r>
            <a:endParaRPr lang="en-US" altLang="x-none" sz="6000" dirty="0">
              <a:solidFill>
                <a:srgbClr val="0070C0"/>
              </a:solidFill>
              <a:latin typeface="Avenir Book" charset="0"/>
              <a:ea typeface="Avenir Book" charset="0"/>
              <a:cs typeface="Avenir Book" charset="0"/>
              <a:sym typeface="Playfair Display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581"/>
          <a:stretch/>
        </p:blipFill>
        <p:spPr>
          <a:xfrm>
            <a:off x="18887307" y="10045266"/>
            <a:ext cx="2959100" cy="229939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197"/>
          <a:stretch/>
        </p:blipFill>
        <p:spPr>
          <a:xfrm>
            <a:off x="20366857" y="7431775"/>
            <a:ext cx="2997708" cy="229939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33" r="32576"/>
          <a:stretch/>
        </p:blipFill>
        <p:spPr>
          <a:xfrm>
            <a:off x="17172807" y="7553293"/>
            <a:ext cx="3429000" cy="2299399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152400"/>
            <a:ext cx="11506200" cy="1949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19845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3"/>
    </mc:Choice>
    <mc:Fallback xmlns="">
      <p:transition spd="slow" advTm="223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Line 6"/>
          <p:cNvSpPr>
            <a:spLocks noChangeShapeType="1"/>
          </p:cNvSpPr>
          <p:nvPr/>
        </p:nvSpPr>
        <p:spPr bwMode="auto">
          <a:xfrm>
            <a:off x="6350" y="1127125"/>
            <a:ext cx="6318250" cy="0"/>
          </a:xfrm>
          <a:prstGeom prst="line">
            <a:avLst/>
          </a:prstGeom>
          <a:noFill/>
          <a:ln w="12700" cap="flat" cmpd="sng">
            <a:solidFill>
              <a:srgbClr val="E3F2D8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ctr" eaLnBrk="1">
              <a:defRPr/>
            </a:pPr>
            <a:endParaRPr lang="x-none" altLang="x-none" sz="600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71" b="5357"/>
          <a:stretch/>
        </p:blipFill>
        <p:spPr>
          <a:xfrm>
            <a:off x="19431000" y="425450"/>
            <a:ext cx="3771900" cy="33528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5000" y="3766058"/>
            <a:ext cx="6743700" cy="5884555"/>
          </a:xfrm>
          <a:prstGeom prst="rect">
            <a:avLst/>
          </a:prstGeom>
        </p:spPr>
      </p:pic>
      <p:sp>
        <p:nvSpPr>
          <p:cNvPr id="7" name="Rectangle 6"/>
          <p:cNvSpPr>
            <a:spLocks/>
          </p:cNvSpPr>
          <p:nvPr/>
        </p:nvSpPr>
        <p:spPr bwMode="auto">
          <a:xfrm>
            <a:off x="0" y="610592"/>
            <a:ext cx="16535400" cy="1302920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/>
        </p:spPr>
        <p:txBody>
          <a:bodyPr wrap="square" lIns="50800" tIns="50800" rIns="50800" bIns="50800" anchor="ctr">
            <a:spAutoFit/>
          </a:bodyPr>
          <a:lstStyle>
            <a:lvl1pPr marL="342900" indent="-342900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1085850" indent="-857250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indent="-9144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indent="-9144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indent="-9144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indent="-9144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marL="228600" lvl="1" indent="0"/>
            <a:r>
              <a:rPr lang="en-US" sz="4000" b="1" dirty="0" smtClean="0">
                <a:solidFill>
                  <a:srgbClr val="0070C0"/>
                </a:solidFill>
              </a:rPr>
              <a:t>Key Theoretical Concepts, Cont.</a:t>
            </a:r>
          </a:p>
          <a:p>
            <a:pPr marL="1257300" lvl="3" indent="-742950">
              <a:buFont typeface="+mj-lt"/>
              <a:buAutoNum type="arabicPeriod" startAt="4"/>
            </a:pPr>
            <a:r>
              <a:rPr lang="en-US" sz="4000" dirty="0" smtClean="0">
                <a:solidFill>
                  <a:srgbClr val="0070C0"/>
                </a:solidFill>
              </a:rPr>
              <a:t>Why NLP is Hard</a:t>
            </a:r>
          </a:p>
          <a:p>
            <a:pPr marL="1714500" lvl="4" indent="-742950">
              <a:buFont typeface="Arial" charset="0"/>
              <a:buChar char="•"/>
            </a:pPr>
            <a:r>
              <a:rPr lang="en-US" sz="3200" dirty="0" smtClean="0">
                <a:solidFill>
                  <a:srgbClr val="0070C0"/>
                </a:solidFill>
              </a:rPr>
              <a:t>Ambiguity vs non-ambiguity in programming languages</a:t>
            </a:r>
            <a:endParaRPr lang="en-US" sz="3200" b="1" dirty="0" smtClean="0">
              <a:solidFill>
                <a:srgbClr val="0070C0"/>
              </a:solidFill>
            </a:endParaRPr>
          </a:p>
          <a:p>
            <a:pPr marL="1714500" lvl="4" indent="-742950">
              <a:buFont typeface="Arial" charset="0"/>
              <a:buChar char="•"/>
            </a:pPr>
            <a:r>
              <a:rPr lang="en-US" sz="3200" dirty="0" smtClean="0">
                <a:solidFill>
                  <a:srgbClr val="0070C0"/>
                </a:solidFill>
              </a:rPr>
              <a:t>With language, humans leave a lot for others to infer</a:t>
            </a:r>
          </a:p>
          <a:p>
            <a:pPr marL="1257300" lvl="3" indent="-742950">
              <a:lnSpc>
                <a:spcPct val="150000"/>
              </a:lnSpc>
              <a:buFont typeface="+mj-lt"/>
              <a:buAutoNum type="arabicPeriod" startAt="4"/>
            </a:pPr>
            <a:r>
              <a:rPr lang="en-US" sz="4000" dirty="0" smtClean="0">
                <a:solidFill>
                  <a:srgbClr val="0070C0"/>
                </a:solidFill>
              </a:rPr>
              <a:t>Deep NLP</a:t>
            </a:r>
          </a:p>
          <a:p>
            <a:pPr marL="1714500" lvl="4" indent="-742950">
              <a:buFont typeface="Arial" charset="0"/>
              <a:buChar char="•"/>
            </a:pPr>
            <a:r>
              <a:rPr lang="en-US" sz="3200" dirty="0">
                <a:solidFill>
                  <a:srgbClr val="0070C0"/>
                </a:solidFill>
              </a:rPr>
              <a:t>C</a:t>
            </a:r>
            <a:r>
              <a:rPr lang="en-US" sz="3200" dirty="0" smtClean="0">
                <a:solidFill>
                  <a:srgbClr val="0070C0"/>
                </a:solidFill>
              </a:rPr>
              <a:t>ombining </a:t>
            </a:r>
            <a:r>
              <a:rPr lang="en-US" sz="3200" dirty="0">
                <a:solidFill>
                  <a:srgbClr val="0070C0"/>
                </a:solidFill>
              </a:rPr>
              <a:t>the ideas and goals of NLP with using representation learning and deep learning methods to solve them.</a:t>
            </a:r>
          </a:p>
          <a:p>
            <a:pPr marL="1714500" lvl="4" indent="-742950">
              <a:buFont typeface="Arial" charset="0"/>
              <a:buChar char="•"/>
            </a:pPr>
            <a:r>
              <a:rPr lang="en-US" sz="3200" dirty="0" smtClean="0">
                <a:solidFill>
                  <a:srgbClr val="0070C0"/>
                </a:solidFill>
              </a:rPr>
              <a:t>problem for machine learning of NLP</a:t>
            </a:r>
            <a:endParaRPr lang="en-US" sz="3200" dirty="0">
              <a:solidFill>
                <a:srgbClr val="0070C0"/>
              </a:solidFill>
            </a:endParaRPr>
          </a:p>
          <a:p>
            <a:pPr marL="1257300" lvl="3" indent="-742950">
              <a:lnSpc>
                <a:spcPct val="150000"/>
              </a:lnSpc>
              <a:buFont typeface="+mj-lt"/>
              <a:buAutoNum type="arabicPeriod" startAt="4"/>
            </a:pPr>
            <a:r>
              <a:rPr lang="en-US" sz="4000" dirty="0" smtClean="0">
                <a:solidFill>
                  <a:srgbClr val="0070C0"/>
                </a:solidFill>
              </a:rPr>
              <a:t>Word Representations</a:t>
            </a:r>
          </a:p>
          <a:p>
            <a:pPr marL="1714500" lvl="4" indent="-742950">
              <a:buFont typeface="Arial" charset="0"/>
              <a:buChar char="•"/>
            </a:pPr>
            <a:r>
              <a:rPr lang="en-US" sz="3200" dirty="0" smtClean="0">
                <a:solidFill>
                  <a:srgbClr val="0070C0"/>
                </a:solidFill>
              </a:rPr>
              <a:t>Representing word meaning as vectors in a high dimensional space</a:t>
            </a:r>
          </a:p>
          <a:p>
            <a:pPr marL="1714500" lvl="4" indent="-742950">
              <a:buFont typeface="Arial" charset="0"/>
              <a:buChar char="•"/>
            </a:pPr>
            <a:r>
              <a:rPr lang="en-US" sz="3200" dirty="0" smtClean="0">
                <a:solidFill>
                  <a:srgbClr val="0070C0"/>
                </a:solidFill>
              </a:rPr>
              <a:t>Words with similar meanings will cluster</a:t>
            </a:r>
          </a:p>
          <a:p>
            <a:pPr marL="1714500" lvl="4" indent="-742950">
              <a:buFont typeface="Arial" charset="0"/>
              <a:buChar char="•"/>
            </a:pPr>
            <a:r>
              <a:rPr lang="en-US" sz="3200" dirty="0" smtClean="0">
                <a:solidFill>
                  <a:srgbClr val="0070C0"/>
                </a:solidFill>
              </a:rPr>
              <a:t>Directions in these vector spaces will convey components of meaning</a:t>
            </a:r>
            <a:endParaRPr lang="en-US" sz="3200" dirty="0">
              <a:solidFill>
                <a:srgbClr val="0070C0"/>
              </a:solidFill>
            </a:endParaRPr>
          </a:p>
          <a:p>
            <a:pPr marL="1257300" lvl="3" indent="-742950">
              <a:buFont typeface="+mj-lt"/>
              <a:buAutoNum type="arabicPeriod" startAt="7"/>
            </a:pPr>
            <a:r>
              <a:rPr lang="en-US" sz="4000" dirty="0" smtClean="0">
                <a:solidFill>
                  <a:srgbClr val="0070C0"/>
                </a:solidFill>
              </a:rPr>
              <a:t>Morphology </a:t>
            </a:r>
          </a:p>
          <a:p>
            <a:pPr marL="1714500" lvl="4" indent="-742950">
              <a:buFont typeface="Arial" charset="0"/>
              <a:buChar char="•"/>
            </a:pPr>
            <a:r>
              <a:rPr lang="en-US" sz="2800" dirty="0" smtClean="0">
                <a:solidFill>
                  <a:srgbClr val="0070C0"/>
                </a:solidFill>
              </a:rPr>
              <a:t>Parts of words (morphemes) can be represented as vectors; Neural networks can combine compose the meaning of larger units out of these smaller pieces</a:t>
            </a:r>
          </a:p>
          <a:p>
            <a:pPr marL="1257300" lvl="3" indent="-742950">
              <a:buFont typeface="+mj-lt"/>
              <a:buAutoNum type="arabicPeriod" startAt="7"/>
            </a:pPr>
            <a:r>
              <a:rPr lang="en-US" sz="4000" dirty="0" smtClean="0">
                <a:solidFill>
                  <a:srgbClr val="0070C0"/>
                </a:solidFill>
              </a:rPr>
              <a:t>Syntactic </a:t>
            </a:r>
            <a:r>
              <a:rPr lang="en-US" sz="4000" dirty="0">
                <a:solidFill>
                  <a:srgbClr val="0070C0"/>
                </a:solidFill>
              </a:rPr>
              <a:t>Parsers</a:t>
            </a:r>
          </a:p>
          <a:p>
            <a:pPr marL="1714500" lvl="4" indent="-742950">
              <a:buFont typeface="Arial" charset="0"/>
              <a:buChar char="•"/>
            </a:pPr>
            <a:r>
              <a:rPr lang="en-US" sz="2800" dirty="0" smtClean="0">
                <a:solidFill>
                  <a:srgbClr val="0070C0"/>
                </a:solidFill>
              </a:rPr>
              <a:t>Determine the structure of sentences</a:t>
            </a:r>
          </a:p>
          <a:p>
            <a:pPr marL="1257300" lvl="3" indent="-742950">
              <a:buFont typeface="+mj-lt"/>
              <a:buAutoNum type="arabicPeriod" startAt="7"/>
            </a:pPr>
            <a:r>
              <a:rPr lang="en-US" sz="4000" dirty="0">
                <a:solidFill>
                  <a:srgbClr val="0070C0"/>
                </a:solidFill>
              </a:rPr>
              <a:t>Semantics</a:t>
            </a:r>
          </a:p>
          <a:p>
            <a:pPr marL="1714500" lvl="4" indent="-742950">
              <a:buFont typeface="Arial" charset="0"/>
              <a:buChar char="•"/>
            </a:pPr>
            <a:r>
              <a:rPr lang="en-US" sz="2800" dirty="0" smtClean="0">
                <a:solidFill>
                  <a:srgbClr val="0070C0"/>
                </a:solidFill>
              </a:rPr>
              <a:t>DL: Since every word and logical expression is a vector, we can combine these elements to further convey meaning</a:t>
            </a:r>
          </a:p>
          <a:p>
            <a:pPr marL="1257300" lvl="3" indent="-742950">
              <a:buFont typeface="+mj-lt"/>
              <a:buAutoNum type="arabicPeriod" startAt="7"/>
            </a:pPr>
            <a:r>
              <a:rPr lang="en-US" sz="4000" dirty="0">
                <a:solidFill>
                  <a:srgbClr val="0070C0"/>
                </a:solidFill>
              </a:rPr>
              <a:t>”It’s all Vectors!”</a:t>
            </a:r>
          </a:p>
          <a:p>
            <a:pPr marL="1714500" lvl="4" indent="-742950">
              <a:buFont typeface="Arial" charset="0"/>
              <a:buChar char="•"/>
            </a:pPr>
            <a:r>
              <a:rPr lang="en-US" sz="2800" dirty="0">
                <a:solidFill>
                  <a:srgbClr val="0070C0"/>
                </a:solidFill>
              </a:rPr>
              <a:t>Amazing thing is that we are using vectors to represent all types of language (sounds, words, parts of words, </a:t>
            </a:r>
            <a:r>
              <a:rPr lang="en-US" sz="2800" dirty="0" err="1">
                <a:solidFill>
                  <a:srgbClr val="0070C0"/>
                </a:solidFill>
              </a:rPr>
              <a:t>etc</a:t>
            </a:r>
            <a:r>
              <a:rPr lang="en-US" sz="2800" dirty="0" smtClean="0">
                <a:solidFill>
                  <a:srgbClr val="0070C0"/>
                </a:solidFill>
              </a:rPr>
              <a:t>)</a:t>
            </a:r>
            <a:endParaRPr lang="en-US" sz="2800" dirty="0">
              <a:solidFill>
                <a:srgbClr val="0070C0"/>
              </a:solidFill>
            </a:endParaRPr>
          </a:p>
        </p:txBody>
      </p:sp>
      <p:sp>
        <p:nvSpPr>
          <p:cNvPr id="5" name="Rectangle 4"/>
          <p:cNvSpPr>
            <a:spLocks/>
          </p:cNvSpPr>
          <p:nvPr/>
        </p:nvSpPr>
        <p:spPr bwMode="auto">
          <a:xfrm>
            <a:off x="6705600" y="614363"/>
            <a:ext cx="10896600" cy="1025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 eaLnBrk="1">
              <a:defRPr/>
            </a:pPr>
            <a:r>
              <a:rPr lang="en-US" altLang="x-none" sz="6000" dirty="0" smtClean="0">
                <a:solidFill>
                  <a:srgbClr val="0070C0"/>
                </a:solidFill>
                <a:latin typeface="Avenir Book" charset="0"/>
                <a:ea typeface="Avenir Book" charset="0"/>
                <a:cs typeface="Avenir Book" charset="0"/>
                <a:sym typeface="Playfair Display" charset="0"/>
              </a:rPr>
              <a:t>CS224n Lecture 1</a:t>
            </a:r>
            <a:endParaRPr lang="en-US" altLang="x-none" sz="6000" dirty="0">
              <a:solidFill>
                <a:srgbClr val="0070C0"/>
              </a:solidFill>
              <a:latin typeface="Avenir Book" charset="0"/>
              <a:ea typeface="Avenir Book" charset="0"/>
              <a:cs typeface="Avenir Book" charset="0"/>
              <a:sym typeface="Playfair Display" charset="0"/>
            </a:endParaRP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152400"/>
            <a:ext cx="11506200" cy="1949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49105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3"/>
    </mc:Choice>
    <mc:Fallback xmlns="">
      <p:transition spd="slow" advTm="223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810451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FFFFFF"/>
      </a:accent3>
      <a:accent4>
        <a:srgbClr val="000000"/>
      </a:accent4>
      <a:accent5>
        <a:srgbClr val="AAB8DC"/>
      </a:accent5>
      <a:accent6>
        <a:srgbClr val="007B26"/>
      </a:accent6>
      <a:hlink>
        <a:srgbClr val="0000FF"/>
      </a:hlink>
      <a:folHlink>
        <a:srgbClr val="FF00FF"/>
      </a:folHlink>
    </a:clrScheme>
    <a:fontScheme name="White">
      <a:majorFont>
        <a:latin typeface="Playfair Display"/>
        <a:ea typeface="Playfair Display"/>
        <a:cs typeface="Playfair Display"/>
      </a:majorFont>
      <a:minorFont>
        <a:latin typeface="Montserrat"/>
        <a:ea typeface="Montserrat"/>
        <a:cs typeface="Montserrat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miter lim="400000"/>
          <a:headEnd type="none" w="med" len="med"/>
          <a:tailEnd type="none" w="med" len="med"/>
        </a:ln>
        <a:effectLst>
          <a:outerShdw blurRad="38100" dist="25400" dir="5400000" algn="ctr" rotWithShape="0">
            <a:srgbClr val="000000">
              <a:alpha val="50000"/>
            </a:srgbClr>
          </a:outerShdw>
        </a:effectLst>
      </a:spPr>
      <a:bodyPr vert="horz" wrap="square" lIns="50800" tIns="50800" rIns="50800" bIns="50800" numCol="1" anchor="ctr" anchorCtr="0" compatLnSpc="1">
        <a:prstTxWarp prst="textNoShape">
          <a:avLst/>
        </a:prstTxWarp>
        <a:spAutoFit/>
      </a:bodyPr>
      <a:lstStyle>
        <a:defPPr marL="0" marR="0" indent="0" algn="ctr" defTabSz="8255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x-none" altLang="x-none" sz="50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Helvetica Light" charset="0"/>
            <a:ea typeface="Helvetica Light" charset="0"/>
            <a:cs typeface="Helvetica Light" charset="0"/>
            <a:sym typeface="Helvetica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miter lim="400000"/>
          <a:headEnd type="none" w="med" len="med"/>
          <a:tailEnd type="none" w="med" len="med"/>
        </a:ln>
        <a:effectLst>
          <a:outerShdw blurRad="38100" dist="25400" dir="5400000" algn="ctr" rotWithShape="0">
            <a:srgbClr val="000000">
              <a:alpha val="50000"/>
            </a:srgbClr>
          </a:outerShdw>
        </a:effectLst>
      </a:spPr>
      <a:bodyPr vert="horz" wrap="square" lIns="50800" tIns="50800" rIns="50800" bIns="50800" numCol="1" anchor="ctr" anchorCtr="0" compatLnSpc="1">
        <a:prstTxWarp prst="textNoShape">
          <a:avLst/>
        </a:prstTxWarp>
        <a:spAutoFit/>
      </a:bodyPr>
      <a:lstStyle>
        <a:defPPr marL="0" marR="0" indent="0" algn="ctr" defTabSz="8255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x-none" altLang="x-none" sz="50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Helvetica Light" charset="0"/>
            <a:ea typeface="Helvetica Light" charset="0"/>
            <a:cs typeface="Helvetica Light" charset="0"/>
            <a:sym typeface="Helvetica Light" charset="0"/>
          </a:defRPr>
        </a:defPPr>
      </a:lst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White">
  <a:themeElements>
    <a:clrScheme name="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FFFFFF"/>
      </a:accent3>
      <a:accent4>
        <a:srgbClr val="000000"/>
      </a:accent4>
      <a:accent5>
        <a:srgbClr val="AAB8DC"/>
      </a:accent5>
      <a:accent6>
        <a:srgbClr val="007B26"/>
      </a:accent6>
      <a:hlink>
        <a:srgbClr val="0000FF"/>
      </a:hlink>
      <a:folHlink>
        <a:srgbClr val="FF00FF"/>
      </a:folHlink>
    </a:clrScheme>
    <a:fontScheme name="White">
      <a:majorFont>
        <a:latin typeface="Playfair Display"/>
        <a:ea typeface="Playfair Display"/>
        <a:cs typeface="Playfair Display"/>
      </a:majorFont>
      <a:minorFont>
        <a:latin typeface="Montserrat"/>
        <a:ea typeface="Montserrat"/>
        <a:cs typeface="Montserrat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miter lim="400000"/>
          <a:headEnd type="none" w="med" len="med"/>
          <a:tailEnd type="none" w="med" len="med"/>
        </a:ln>
        <a:effectLst>
          <a:outerShdw blurRad="38100" dist="25400" dir="5400000" algn="ctr" rotWithShape="0">
            <a:srgbClr val="000000">
              <a:alpha val="50000"/>
            </a:srgbClr>
          </a:outerShdw>
        </a:effectLst>
      </a:spPr>
      <a:bodyPr vert="horz" wrap="square" lIns="50800" tIns="50800" rIns="50800" bIns="50800" numCol="1" anchor="ctr" anchorCtr="0" compatLnSpc="1">
        <a:prstTxWarp prst="textNoShape">
          <a:avLst/>
        </a:prstTxWarp>
        <a:spAutoFit/>
      </a:bodyPr>
      <a:lstStyle>
        <a:defPPr marL="0" marR="0" indent="0" algn="ctr" defTabSz="8255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x-none" altLang="x-none" sz="50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Helvetica Light" charset="0"/>
            <a:ea typeface="Helvetica Light" charset="0"/>
            <a:cs typeface="Helvetica Light" charset="0"/>
            <a:sym typeface="Helvetica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miter lim="400000"/>
          <a:headEnd type="none" w="med" len="med"/>
          <a:tailEnd type="none" w="med" len="med"/>
        </a:ln>
        <a:effectLst>
          <a:outerShdw blurRad="38100" dist="25400" dir="5400000" algn="ctr" rotWithShape="0">
            <a:srgbClr val="000000">
              <a:alpha val="50000"/>
            </a:srgbClr>
          </a:outerShdw>
        </a:effectLst>
      </a:spPr>
      <a:bodyPr vert="horz" wrap="square" lIns="50800" tIns="50800" rIns="50800" bIns="50800" numCol="1" anchor="ctr" anchorCtr="0" compatLnSpc="1">
        <a:prstTxWarp prst="textNoShape">
          <a:avLst/>
        </a:prstTxWarp>
        <a:spAutoFit/>
      </a:bodyPr>
      <a:lstStyle>
        <a:defPPr marL="0" marR="0" indent="0" algn="ctr" defTabSz="8255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x-none" altLang="x-none" sz="50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Helvetica Light" charset="0"/>
            <a:ea typeface="Helvetica Light" charset="0"/>
            <a:cs typeface="Helvetica Light" charset="0"/>
            <a:sym typeface="Helvetica Light" charset="0"/>
          </a:defRPr>
        </a:defPPr>
      </a:lst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FFFFFF"/>
      </a:accent3>
      <a:accent4>
        <a:srgbClr val="000000"/>
      </a:accent4>
      <a:accent5>
        <a:srgbClr val="AAB8DC"/>
      </a:accent5>
      <a:accent6>
        <a:srgbClr val="007B26"/>
      </a:accent6>
      <a:hlink>
        <a:srgbClr val="0000FF"/>
      </a:hlink>
      <a:folHlink>
        <a:srgbClr val="FF00FF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27536</TotalTime>
  <Words>797</Words>
  <Application>Microsoft Macintosh PowerPoint</Application>
  <PresentationFormat>Custom</PresentationFormat>
  <Paragraphs>153</Paragraphs>
  <Slides>12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Avenir Book</vt:lpstr>
      <vt:lpstr>Helvetica Light</vt:lpstr>
      <vt:lpstr>Helvetica Neue</vt:lpstr>
      <vt:lpstr>Montserrat</vt:lpstr>
      <vt:lpstr>Playfair Display</vt:lpstr>
      <vt:lpstr>Arial</vt:lpstr>
      <vt:lpstr>White</vt:lpstr>
      <vt:lpstr>1_White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Backup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Keita Broadwater</cp:lastModifiedBy>
  <cp:revision>212</cp:revision>
  <cp:lastPrinted>2018-05-06T16:49:43Z</cp:lastPrinted>
  <dcterms:modified xsi:type="dcterms:W3CDTF">2018-08-04T10:51:29Z</dcterms:modified>
</cp:coreProperties>
</file>